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5"/>
    <p:sldMasterId id="2147483652" r:id="rId6"/>
    <p:sldMasterId id="2147484127" r:id="rId7"/>
    <p:sldMasterId id="2147484139" r:id="rId8"/>
    <p:sldMasterId id="2147484151" r:id="rId9"/>
  </p:sldMasterIdLst>
  <p:notesMasterIdLst>
    <p:notesMasterId r:id="rId17"/>
  </p:notesMasterIdLst>
  <p:handoutMasterIdLst>
    <p:handoutMasterId r:id="rId18"/>
  </p:handoutMasterIdLst>
  <p:sldIdLst>
    <p:sldId id="380" r:id="rId10"/>
    <p:sldId id="486" r:id="rId11"/>
    <p:sldId id="483" r:id="rId12"/>
    <p:sldId id="426" r:id="rId13"/>
    <p:sldId id="488" r:id="rId14"/>
    <p:sldId id="484" r:id="rId15"/>
    <p:sldId id="482" r:id="rId16"/>
  </p:sldIdLst>
  <p:sldSz cx="9144000" cy="6858000" type="screen4x3"/>
  <p:notesSz cx="6807200" cy="9906000"/>
  <p:defaultTextStyle>
    <a:defPPr>
      <a:defRPr lang="de-DE"/>
    </a:defPPr>
    <a:lvl1pPr algn="l" rtl="0" eaLnBrk="0" fontAlgn="base" hangingPunct="0">
      <a:spcBef>
        <a:spcPct val="0"/>
      </a:spcBef>
      <a:spcAft>
        <a:spcPct val="0"/>
      </a:spcAft>
      <a:defRPr sz="2400" kern="1200">
        <a:solidFill>
          <a:schemeClr val="tx1"/>
        </a:solidFill>
        <a:latin typeface="Times"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Times"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Times"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Times"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Times"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Times"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Times"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Times"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Times"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2158">
          <p15:clr>
            <a:srgbClr val="A4A3A4"/>
          </p15:clr>
        </p15:guide>
        <p15:guide id="2" orient="horz" pos="2159">
          <p15:clr>
            <a:srgbClr val="A4A3A4"/>
          </p15:clr>
        </p15:guide>
        <p15:guide id="3" pos="287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Estelmann" initials="SE"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3366"/>
    <a:srgbClr val="428CFF"/>
    <a:srgbClr val="990000"/>
    <a:srgbClr val="006600"/>
    <a:srgbClr val="FF3300"/>
    <a:srgbClr val="339999"/>
    <a:srgbClr val="FFCC00"/>
    <a:srgbClr val="0099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87" autoAdjust="0"/>
  </p:normalViewPr>
  <p:slideViewPr>
    <p:cSldViewPr snapToGrid="0">
      <p:cViewPr varScale="1">
        <p:scale>
          <a:sx n="78" d="100"/>
          <a:sy n="78" d="100"/>
        </p:scale>
        <p:origin x="1362" y="54"/>
      </p:cViewPr>
      <p:guideLst>
        <p:guide orient="horz" pos="2158"/>
        <p:guide orient="horz" pos="2159"/>
        <p:guide pos="287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4.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2.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6.xml"/><Relationship Id="rId23"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5.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a:solidFill>
                  <a:schemeClr val="tx1"/>
                </a:solidFill>
              </a:rPr>
              <a:t>Glomeruläre</a:t>
            </a:r>
            <a:r>
              <a:rPr lang="de-DE" baseline="0" dirty="0">
                <a:solidFill>
                  <a:schemeClr val="tx1"/>
                </a:solidFill>
              </a:rPr>
              <a:t> Filtration</a:t>
            </a:r>
            <a:endParaRPr lang="de-DE" dirty="0">
              <a:solidFill>
                <a:schemeClr val="tx1"/>
              </a:solidFill>
            </a:endParaRPr>
          </a:p>
        </c:rich>
      </c:tx>
      <c:layout>
        <c:manualLayout>
          <c:xMode val="edge"/>
          <c:yMode val="edge"/>
          <c:x val="0.224065040650407"/>
          <c:y val="4.71976401179941E-2"/>
        </c:manualLayout>
      </c:layout>
      <c:overlay val="0"/>
      <c:spPr>
        <a:noFill/>
        <a:ln>
          <a:noFill/>
        </a:ln>
        <a:effectLst/>
      </c:spPr>
    </c:title>
    <c:autoTitleDeleted val="0"/>
    <c:plotArea>
      <c:layout/>
      <c:barChart>
        <c:barDir val="col"/>
        <c:grouping val="clustered"/>
        <c:varyColors val="0"/>
        <c:ser>
          <c:idx val="0"/>
          <c:order val="0"/>
          <c:tx>
            <c:strRef>
              <c:f>Tabelle1!$B$1</c:f>
              <c:strCache>
                <c:ptCount val="1"/>
                <c:pt idx="0">
                  <c:v>gesamt</c:v>
                </c:pt>
              </c:strCache>
            </c:strRef>
          </c:tx>
          <c:spPr>
            <a:solidFill>
              <a:schemeClr val="bg1">
                <a:lumMod val="50000"/>
              </a:schemeClr>
            </a:solidFill>
            <a:ln>
              <a:noFill/>
            </a:ln>
            <a:effectLst/>
          </c:spPr>
          <c:invertIfNegative val="0"/>
          <c:cat>
            <c:strRef>
              <c:f>Tabelle1!$A$2:$A$3</c:f>
              <c:strCache>
                <c:ptCount val="2"/>
                <c:pt idx="0">
                  <c:v>GFR CKD-EPI [ml/min/1,73m^2] VOR</c:v>
                </c:pt>
                <c:pt idx="1">
                  <c:v>GFR CKD-EPI [ml/min/1,73m^2] NACH</c:v>
                </c:pt>
              </c:strCache>
            </c:strRef>
          </c:cat>
          <c:val>
            <c:numRef>
              <c:f>Tabelle1!$B$2:$B$3</c:f>
              <c:numCache>
                <c:formatCode>General</c:formatCode>
                <c:ptCount val="2"/>
                <c:pt idx="0">
                  <c:v>92.03</c:v>
                </c:pt>
                <c:pt idx="1">
                  <c:v>68.62</c:v>
                </c:pt>
              </c:numCache>
            </c:numRef>
          </c:val>
          <c:extLst>
            <c:ext xmlns:c16="http://schemas.microsoft.com/office/drawing/2014/chart" uri="{C3380CC4-5D6E-409C-BE32-E72D297353CC}">
              <c16:uniqueId val="{00000000-4581-44DB-AB54-4D73907ED100}"/>
            </c:ext>
          </c:extLst>
        </c:ser>
        <c:ser>
          <c:idx val="1"/>
          <c:order val="1"/>
          <c:tx>
            <c:strRef>
              <c:f>Tabelle1!$C$1</c:f>
              <c:strCache>
                <c:ptCount val="1"/>
                <c:pt idx="0">
                  <c:v>Spenderinnen</c:v>
                </c:pt>
              </c:strCache>
            </c:strRef>
          </c:tx>
          <c:spPr>
            <a:solidFill>
              <a:srgbClr val="0066FF"/>
            </a:solidFill>
            <a:ln>
              <a:noFill/>
            </a:ln>
            <a:effectLst/>
          </c:spPr>
          <c:invertIfNegative val="0"/>
          <c:cat>
            <c:strRef>
              <c:f>Tabelle1!$A$2:$A$3</c:f>
              <c:strCache>
                <c:ptCount val="2"/>
                <c:pt idx="0">
                  <c:v>GFR CKD-EPI [ml/min/1,73m^2] VOR</c:v>
                </c:pt>
                <c:pt idx="1">
                  <c:v>GFR CKD-EPI [ml/min/1,73m^2] NACH</c:v>
                </c:pt>
              </c:strCache>
            </c:strRef>
          </c:cat>
          <c:val>
            <c:numRef>
              <c:f>Tabelle1!$C$2:$C$3</c:f>
              <c:numCache>
                <c:formatCode>General</c:formatCode>
                <c:ptCount val="2"/>
                <c:pt idx="0">
                  <c:v>92.65</c:v>
                </c:pt>
                <c:pt idx="1">
                  <c:v>69.17</c:v>
                </c:pt>
              </c:numCache>
            </c:numRef>
          </c:val>
          <c:extLst>
            <c:ext xmlns:c16="http://schemas.microsoft.com/office/drawing/2014/chart" uri="{C3380CC4-5D6E-409C-BE32-E72D297353CC}">
              <c16:uniqueId val="{00000001-4581-44DB-AB54-4D73907ED100}"/>
            </c:ext>
          </c:extLst>
        </c:ser>
        <c:ser>
          <c:idx val="2"/>
          <c:order val="2"/>
          <c:tx>
            <c:strRef>
              <c:f>Tabelle1!$D$1</c:f>
              <c:strCache>
                <c:ptCount val="1"/>
                <c:pt idx="0">
                  <c:v>Spender</c:v>
                </c:pt>
              </c:strCache>
            </c:strRef>
          </c:tx>
          <c:spPr>
            <a:solidFill>
              <a:srgbClr val="2D2D8A"/>
            </a:solidFill>
            <a:ln>
              <a:noFill/>
            </a:ln>
            <a:effectLst/>
          </c:spPr>
          <c:invertIfNegative val="0"/>
          <c:cat>
            <c:strRef>
              <c:f>Tabelle1!$A$2:$A$3</c:f>
              <c:strCache>
                <c:ptCount val="2"/>
                <c:pt idx="0">
                  <c:v>GFR CKD-EPI [ml/min/1,73m^2] VOR</c:v>
                </c:pt>
                <c:pt idx="1">
                  <c:v>GFR CKD-EPI [ml/min/1,73m^2] NACH</c:v>
                </c:pt>
              </c:strCache>
            </c:strRef>
          </c:cat>
          <c:val>
            <c:numRef>
              <c:f>Tabelle1!$D$2:$D$3</c:f>
              <c:numCache>
                <c:formatCode>General</c:formatCode>
                <c:ptCount val="2"/>
                <c:pt idx="0">
                  <c:v>91.02</c:v>
                </c:pt>
                <c:pt idx="1">
                  <c:v>67.819999999999993</c:v>
                </c:pt>
              </c:numCache>
            </c:numRef>
          </c:val>
          <c:extLst>
            <c:ext xmlns:c16="http://schemas.microsoft.com/office/drawing/2014/chart" uri="{C3380CC4-5D6E-409C-BE32-E72D297353CC}">
              <c16:uniqueId val="{00000002-4581-44DB-AB54-4D73907ED100}"/>
            </c:ext>
          </c:extLst>
        </c:ser>
        <c:dLbls>
          <c:showLegendKey val="0"/>
          <c:showVal val="0"/>
          <c:showCatName val="0"/>
          <c:showSerName val="0"/>
          <c:showPercent val="0"/>
          <c:showBubbleSize val="0"/>
        </c:dLbls>
        <c:gapWidth val="219"/>
        <c:overlap val="-27"/>
        <c:axId val="2108214296"/>
        <c:axId val="2111265864"/>
      </c:barChart>
      <c:catAx>
        <c:axId val="210821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111265864"/>
        <c:crosses val="autoZero"/>
        <c:auto val="1"/>
        <c:lblAlgn val="ctr"/>
        <c:lblOffset val="100"/>
        <c:noMultiLvlLbl val="0"/>
      </c:catAx>
      <c:valAx>
        <c:axId val="2111265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108214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rgbClr val="808080">
          <a:lumMod val="40000"/>
          <a:lumOff val="60000"/>
        </a:srgbClr>
      </a:solidFill>
    </a:ln>
    <a:effectLst/>
  </c:spPr>
  <c:txPr>
    <a:bodyPr/>
    <a:lstStyle/>
    <a:p>
      <a:pPr>
        <a:defRPr baseline="0">
          <a:latin typeface="+mn-lt"/>
        </a:defRPr>
      </a:pPr>
      <a:endParaRPr lang="de-DE"/>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b="0" dirty="0" err="1">
                <a:solidFill>
                  <a:schemeClr val="tx1"/>
                </a:solidFill>
              </a:rPr>
              <a:t>Proteinurie</a:t>
            </a:r>
            <a:endParaRPr lang="de-DE" b="0" dirty="0">
              <a:solidFill>
                <a:schemeClr val="tx1"/>
              </a:solidFill>
            </a:endParaRPr>
          </a:p>
        </c:rich>
      </c:tx>
      <c:layout>
        <c:manualLayout>
          <c:xMode val="edge"/>
          <c:yMode val="edge"/>
          <c:x val="0.36328354649198702"/>
          <c:y val="6.0387242873633597E-2"/>
        </c:manualLayout>
      </c:layout>
      <c:overlay val="0"/>
      <c:spPr>
        <a:noFill/>
        <a:ln>
          <a:noFill/>
        </a:ln>
        <a:effectLst/>
      </c:spPr>
    </c:title>
    <c:autoTitleDeleted val="0"/>
    <c:plotArea>
      <c:layout/>
      <c:barChart>
        <c:barDir val="col"/>
        <c:grouping val="clustered"/>
        <c:varyColors val="0"/>
        <c:ser>
          <c:idx val="0"/>
          <c:order val="0"/>
          <c:tx>
            <c:strRef>
              <c:f>Tabelle1!$B$1</c:f>
              <c:strCache>
                <c:ptCount val="1"/>
                <c:pt idx="0">
                  <c:v>gesamt</c:v>
                </c:pt>
              </c:strCache>
            </c:strRef>
          </c:tx>
          <c:spPr>
            <a:solidFill>
              <a:schemeClr val="bg1">
                <a:lumMod val="50000"/>
              </a:schemeClr>
            </a:solidFill>
            <a:ln>
              <a:noFill/>
            </a:ln>
            <a:effectLst/>
          </c:spPr>
          <c:invertIfNegative val="0"/>
          <c:cat>
            <c:strRef>
              <c:f>Tabelle1!$A$2:$A$3</c:f>
              <c:strCache>
                <c:ptCount val="2"/>
                <c:pt idx="0">
                  <c:v>Proteinurie [g/l] VOR</c:v>
                </c:pt>
                <c:pt idx="1">
                  <c:v>Proteinurie [g/l] NACH</c:v>
                </c:pt>
              </c:strCache>
            </c:strRef>
          </c:cat>
          <c:val>
            <c:numRef>
              <c:f>Tabelle1!$B$2:$B$3</c:f>
              <c:numCache>
                <c:formatCode>General</c:formatCode>
                <c:ptCount val="2"/>
                <c:pt idx="0">
                  <c:v>0.04</c:v>
                </c:pt>
                <c:pt idx="1">
                  <c:v>7.0000000000000007E-2</c:v>
                </c:pt>
              </c:numCache>
            </c:numRef>
          </c:val>
          <c:extLst>
            <c:ext xmlns:c16="http://schemas.microsoft.com/office/drawing/2014/chart" uri="{C3380CC4-5D6E-409C-BE32-E72D297353CC}">
              <c16:uniqueId val="{00000000-AD61-4E11-8B0B-1EEE44171958}"/>
            </c:ext>
          </c:extLst>
        </c:ser>
        <c:ser>
          <c:idx val="1"/>
          <c:order val="1"/>
          <c:tx>
            <c:strRef>
              <c:f>Tabelle1!$C$1</c:f>
              <c:strCache>
                <c:ptCount val="1"/>
                <c:pt idx="0">
                  <c:v>Spenderinnen</c:v>
                </c:pt>
              </c:strCache>
            </c:strRef>
          </c:tx>
          <c:spPr>
            <a:solidFill>
              <a:srgbClr val="0066FF"/>
            </a:solidFill>
            <a:ln>
              <a:noFill/>
            </a:ln>
            <a:effectLst/>
          </c:spPr>
          <c:invertIfNegative val="0"/>
          <c:cat>
            <c:strRef>
              <c:f>Tabelle1!$A$2:$A$3</c:f>
              <c:strCache>
                <c:ptCount val="2"/>
                <c:pt idx="0">
                  <c:v>Proteinurie [g/l] VOR</c:v>
                </c:pt>
                <c:pt idx="1">
                  <c:v>Proteinurie [g/l] NACH</c:v>
                </c:pt>
              </c:strCache>
            </c:strRef>
          </c:cat>
          <c:val>
            <c:numRef>
              <c:f>Tabelle1!$C$2:$C$3</c:f>
              <c:numCache>
                <c:formatCode>General</c:formatCode>
                <c:ptCount val="2"/>
                <c:pt idx="0">
                  <c:v>0.04</c:v>
                </c:pt>
                <c:pt idx="1">
                  <c:v>0.05</c:v>
                </c:pt>
              </c:numCache>
            </c:numRef>
          </c:val>
          <c:extLst>
            <c:ext xmlns:c16="http://schemas.microsoft.com/office/drawing/2014/chart" uri="{C3380CC4-5D6E-409C-BE32-E72D297353CC}">
              <c16:uniqueId val="{00000001-AD61-4E11-8B0B-1EEE44171958}"/>
            </c:ext>
          </c:extLst>
        </c:ser>
        <c:ser>
          <c:idx val="2"/>
          <c:order val="2"/>
          <c:tx>
            <c:strRef>
              <c:f>Tabelle1!$D$1</c:f>
              <c:strCache>
                <c:ptCount val="1"/>
                <c:pt idx="0">
                  <c:v>Spender</c:v>
                </c:pt>
              </c:strCache>
            </c:strRef>
          </c:tx>
          <c:spPr>
            <a:solidFill>
              <a:srgbClr val="2D2D8A"/>
            </a:solidFill>
            <a:ln>
              <a:noFill/>
            </a:ln>
            <a:effectLst/>
          </c:spPr>
          <c:invertIfNegative val="0"/>
          <c:cat>
            <c:strRef>
              <c:f>Tabelle1!$A$2:$A$3</c:f>
              <c:strCache>
                <c:ptCount val="2"/>
                <c:pt idx="0">
                  <c:v>Proteinurie [g/l] VOR</c:v>
                </c:pt>
                <c:pt idx="1">
                  <c:v>Proteinurie [g/l] NACH</c:v>
                </c:pt>
              </c:strCache>
            </c:strRef>
          </c:cat>
          <c:val>
            <c:numRef>
              <c:f>Tabelle1!$D$2:$D$3</c:f>
              <c:numCache>
                <c:formatCode>General</c:formatCode>
                <c:ptCount val="2"/>
                <c:pt idx="0">
                  <c:v>0.05</c:v>
                </c:pt>
                <c:pt idx="1">
                  <c:v>0.08</c:v>
                </c:pt>
              </c:numCache>
            </c:numRef>
          </c:val>
          <c:extLst>
            <c:ext xmlns:c16="http://schemas.microsoft.com/office/drawing/2014/chart" uri="{C3380CC4-5D6E-409C-BE32-E72D297353CC}">
              <c16:uniqueId val="{00000002-AD61-4E11-8B0B-1EEE44171958}"/>
            </c:ext>
          </c:extLst>
        </c:ser>
        <c:dLbls>
          <c:showLegendKey val="0"/>
          <c:showVal val="0"/>
          <c:showCatName val="0"/>
          <c:showSerName val="0"/>
          <c:showPercent val="0"/>
          <c:showBubbleSize val="0"/>
        </c:dLbls>
        <c:gapWidth val="219"/>
        <c:overlap val="-27"/>
        <c:axId val="2108393208"/>
        <c:axId val="2108396920"/>
      </c:barChart>
      <c:catAx>
        <c:axId val="2108393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108396920"/>
        <c:crosses val="autoZero"/>
        <c:auto val="1"/>
        <c:lblAlgn val="ctr"/>
        <c:lblOffset val="100"/>
        <c:noMultiLvlLbl val="0"/>
      </c:catAx>
      <c:valAx>
        <c:axId val="2108396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108393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rgbClr val="808080">
          <a:lumMod val="40000"/>
          <a:lumOff val="60000"/>
        </a:srgbClr>
      </a:solidFill>
    </a:ln>
    <a:effectLst/>
  </c:spPr>
  <c:txPr>
    <a:bodyPr/>
    <a:lstStyle/>
    <a:p>
      <a:pPr>
        <a:defRPr baseline="0">
          <a:latin typeface="+mn-lt"/>
        </a:defRPr>
      </a:pPr>
      <a:endParaRPr lang="de-DE"/>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err="1">
                <a:solidFill>
                  <a:schemeClr val="tx1"/>
                </a:solidFill>
              </a:rPr>
              <a:t>Kreatinin</a:t>
            </a:r>
            <a:endParaRPr lang="de-DE" dirty="0">
              <a:solidFill>
                <a:schemeClr val="tx1"/>
              </a:solidFill>
            </a:endParaRPr>
          </a:p>
        </c:rich>
      </c:tx>
      <c:layout>
        <c:manualLayout>
          <c:xMode val="edge"/>
          <c:yMode val="edge"/>
          <c:x val="0.37970414248677598"/>
          <c:y val="1.94174757281553E-2"/>
        </c:manualLayout>
      </c:layout>
      <c:overlay val="0"/>
      <c:spPr>
        <a:noFill/>
        <a:ln>
          <a:noFill/>
        </a:ln>
        <a:effectLst/>
      </c:spPr>
    </c:title>
    <c:autoTitleDeleted val="0"/>
    <c:plotArea>
      <c:layout/>
      <c:barChart>
        <c:barDir val="col"/>
        <c:grouping val="clustered"/>
        <c:varyColors val="0"/>
        <c:ser>
          <c:idx val="0"/>
          <c:order val="0"/>
          <c:tx>
            <c:strRef>
              <c:f>Tabelle1!$B$1</c:f>
              <c:strCache>
                <c:ptCount val="1"/>
                <c:pt idx="0">
                  <c:v>gesamt</c:v>
                </c:pt>
              </c:strCache>
            </c:strRef>
          </c:tx>
          <c:spPr>
            <a:solidFill>
              <a:schemeClr val="bg1">
                <a:lumMod val="50000"/>
              </a:schemeClr>
            </a:solidFill>
            <a:ln>
              <a:noFill/>
            </a:ln>
            <a:effectLst/>
          </c:spPr>
          <c:invertIfNegative val="0"/>
          <c:cat>
            <c:strRef>
              <c:f>Tabelle1!$A$2:$A$3</c:f>
              <c:strCache>
                <c:ptCount val="2"/>
                <c:pt idx="0">
                  <c:v>Kreatinin i.S. [mg/dl] VOR</c:v>
                </c:pt>
                <c:pt idx="1">
                  <c:v>Kreatinin i.S. [mg/dl] NACH</c:v>
                </c:pt>
              </c:strCache>
            </c:strRef>
          </c:cat>
          <c:val>
            <c:numRef>
              <c:f>Tabelle1!$B$2:$B$3</c:f>
              <c:numCache>
                <c:formatCode>General</c:formatCode>
                <c:ptCount val="2"/>
                <c:pt idx="0">
                  <c:v>0.82</c:v>
                </c:pt>
                <c:pt idx="1">
                  <c:v>1.05</c:v>
                </c:pt>
              </c:numCache>
            </c:numRef>
          </c:val>
          <c:extLst>
            <c:ext xmlns:c16="http://schemas.microsoft.com/office/drawing/2014/chart" uri="{C3380CC4-5D6E-409C-BE32-E72D297353CC}">
              <c16:uniqueId val="{00000000-0CC9-4897-8C36-FBB15EFE5B81}"/>
            </c:ext>
          </c:extLst>
        </c:ser>
        <c:ser>
          <c:idx val="1"/>
          <c:order val="1"/>
          <c:tx>
            <c:strRef>
              <c:f>Tabelle1!$C$1</c:f>
              <c:strCache>
                <c:ptCount val="1"/>
                <c:pt idx="0">
                  <c:v>Spenderinnen</c:v>
                </c:pt>
              </c:strCache>
            </c:strRef>
          </c:tx>
          <c:spPr>
            <a:solidFill>
              <a:srgbClr val="0066FF"/>
            </a:solidFill>
            <a:ln>
              <a:noFill/>
            </a:ln>
            <a:effectLst/>
          </c:spPr>
          <c:invertIfNegative val="0"/>
          <c:cat>
            <c:strRef>
              <c:f>Tabelle1!$A$2:$A$3</c:f>
              <c:strCache>
                <c:ptCount val="2"/>
                <c:pt idx="0">
                  <c:v>Kreatinin i.S. [mg/dl] VOR</c:v>
                </c:pt>
                <c:pt idx="1">
                  <c:v>Kreatinin i.S. [mg/dl] NACH</c:v>
                </c:pt>
              </c:strCache>
            </c:strRef>
          </c:cat>
          <c:val>
            <c:numRef>
              <c:f>Tabelle1!$C$2:$C$3</c:f>
              <c:numCache>
                <c:formatCode>General</c:formatCode>
                <c:ptCount val="2"/>
                <c:pt idx="0">
                  <c:v>0.75</c:v>
                </c:pt>
                <c:pt idx="1">
                  <c:v>0.9</c:v>
                </c:pt>
              </c:numCache>
            </c:numRef>
          </c:val>
          <c:extLst>
            <c:ext xmlns:c16="http://schemas.microsoft.com/office/drawing/2014/chart" uri="{C3380CC4-5D6E-409C-BE32-E72D297353CC}">
              <c16:uniqueId val="{00000001-0CC9-4897-8C36-FBB15EFE5B81}"/>
            </c:ext>
          </c:extLst>
        </c:ser>
        <c:ser>
          <c:idx val="2"/>
          <c:order val="2"/>
          <c:tx>
            <c:strRef>
              <c:f>Tabelle1!$D$1</c:f>
              <c:strCache>
                <c:ptCount val="1"/>
                <c:pt idx="0">
                  <c:v>Spender</c:v>
                </c:pt>
              </c:strCache>
            </c:strRef>
          </c:tx>
          <c:spPr>
            <a:solidFill>
              <a:srgbClr val="2D2D8A"/>
            </a:solidFill>
            <a:ln>
              <a:noFill/>
            </a:ln>
            <a:effectLst/>
          </c:spPr>
          <c:invertIfNegative val="0"/>
          <c:cat>
            <c:strRef>
              <c:f>Tabelle1!$A$2:$A$3</c:f>
              <c:strCache>
                <c:ptCount val="2"/>
                <c:pt idx="0">
                  <c:v>Kreatinin i.S. [mg/dl] VOR</c:v>
                </c:pt>
                <c:pt idx="1">
                  <c:v>Kreatinin i.S. [mg/dl] NACH</c:v>
                </c:pt>
              </c:strCache>
            </c:strRef>
          </c:cat>
          <c:val>
            <c:numRef>
              <c:f>Tabelle1!$D$2:$D$3</c:f>
              <c:numCache>
                <c:formatCode>General</c:formatCode>
                <c:ptCount val="2"/>
                <c:pt idx="0">
                  <c:v>0.94</c:v>
                </c:pt>
                <c:pt idx="1">
                  <c:v>1.22</c:v>
                </c:pt>
              </c:numCache>
            </c:numRef>
          </c:val>
          <c:extLst>
            <c:ext xmlns:c16="http://schemas.microsoft.com/office/drawing/2014/chart" uri="{C3380CC4-5D6E-409C-BE32-E72D297353CC}">
              <c16:uniqueId val="{00000002-0CC9-4897-8C36-FBB15EFE5B81}"/>
            </c:ext>
          </c:extLst>
        </c:ser>
        <c:dLbls>
          <c:showLegendKey val="0"/>
          <c:showVal val="0"/>
          <c:showCatName val="0"/>
          <c:showSerName val="0"/>
          <c:showPercent val="0"/>
          <c:showBubbleSize val="0"/>
        </c:dLbls>
        <c:gapWidth val="219"/>
        <c:overlap val="-27"/>
        <c:axId val="2108558152"/>
        <c:axId val="2108561864"/>
      </c:barChart>
      <c:catAx>
        <c:axId val="2108558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108561864"/>
        <c:crosses val="autoZero"/>
        <c:auto val="1"/>
        <c:lblAlgn val="ctr"/>
        <c:lblOffset val="100"/>
        <c:noMultiLvlLbl val="0"/>
      </c:catAx>
      <c:valAx>
        <c:axId val="2108561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108558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rgbClr val="808080">
          <a:lumMod val="40000"/>
          <a:lumOff val="60000"/>
        </a:srgbClr>
      </a:solidFill>
    </a:ln>
    <a:effectLst/>
  </c:spPr>
  <c:txPr>
    <a:bodyPr/>
    <a:lstStyle/>
    <a:p>
      <a:pPr>
        <a:defRPr baseline="0">
          <a:latin typeface="+mn-lt"/>
        </a:defRPr>
      </a:pPr>
      <a:endParaRPr lang="de-DE"/>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mn-cs"/>
              </a:defRPr>
            </a:pPr>
            <a:r>
              <a:rPr lang="de-DE" sz="1200" dirty="0">
                <a:solidFill>
                  <a:schemeClr val="tx1"/>
                </a:solidFill>
                <a:latin typeface="Calibri" panose="020F0502020204030204" pitchFamily="34" charset="0"/>
              </a:rPr>
              <a:t>Körperliche Summenskala</a:t>
            </a:r>
          </a:p>
        </c:rich>
      </c:tx>
      <c:overlay val="0"/>
      <c:spPr>
        <a:noFill/>
        <a:ln>
          <a:noFill/>
        </a:ln>
        <a:effectLst/>
      </c:spPr>
    </c:title>
    <c:autoTitleDeleted val="0"/>
    <c:plotArea>
      <c:layout/>
      <c:barChart>
        <c:barDir val="col"/>
        <c:grouping val="clustered"/>
        <c:varyColors val="0"/>
        <c:ser>
          <c:idx val="0"/>
          <c:order val="0"/>
          <c:tx>
            <c:strRef>
              <c:f>Tabelle1!$B$1</c:f>
              <c:strCache>
                <c:ptCount val="1"/>
                <c:pt idx="0">
                  <c:v>Spenderinnen</c:v>
                </c:pt>
              </c:strCache>
            </c:strRef>
          </c:tx>
          <c:spPr>
            <a:solidFill>
              <a:srgbClr val="0066FF"/>
            </a:solidFill>
            <a:ln>
              <a:noFill/>
            </a:ln>
            <a:effectLst/>
          </c:spPr>
          <c:invertIfNegative val="0"/>
          <c:cat>
            <c:strRef>
              <c:f>Tabelle1!$A$2:$A$6</c:f>
              <c:strCache>
                <c:ptCount val="5"/>
                <c:pt idx="0">
                  <c:v>31-40 Jahre*</c:v>
                </c:pt>
                <c:pt idx="1">
                  <c:v>41-50 Jahre</c:v>
                </c:pt>
                <c:pt idx="2">
                  <c:v>51-60 Jahre</c:v>
                </c:pt>
                <c:pt idx="3">
                  <c:v>61-70 Jahre</c:v>
                </c:pt>
                <c:pt idx="4">
                  <c:v>&gt; 70 Jahre</c:v>
                </c:pt>
              </c:strCache>
            </c:strRef>
          </c:cat>
          <c:val>
            <c:numRef>
              <c:f>Tabelle1!$B$2:$B$6</c:f>
              <c:numCache>
                <c:formatCode>General</c:formatCode>
                <c:ptCount val="5"/>
                <c:pt idx="0">
                  <c:v>55.4</c:v>
                </c:pt>
                <c:pt idx="1">
                  <c:v>53</c:v>
                </c:pt>
                <c:pt idx="2">
                  <c:v>50.9</c:v>
                </c:pt>
                <c:pt idx="3">
                  <c:v>51.8</c:v>
                </c:pt>
                <c:pt idx="4">
                  <c:v>51.6</c:v>
                </c:pt>
              </c:numCache>
            </c:numRef>
          </c:val>
          <c:extLst>
            <c:ext xmlns:c16="http://schemas.microsoft.com/office/drawing/2014/chart" uri="{C3380CC4-5D6E-409C-BE32-E72D297353CC}">
              <c16:uniqueId val="{00000000-5C8B-4505-8B6C-E8A0F9FCB582}"/>
            </c:ext>
          </c:extLst>
        </c:ser>
        <c:ser>
          <c:idx val="1"/>
          <c:order val="1"/>
          <c:tx>
            <c:strRef>
              <c:f>Tabelle1!$C$1</c:f>
              <c:strCache>
                <c:ptCount val="1"/>
                <c:pt idx="0">
                  <c:v>Spender</c:v>
                </c:pt>
              </c:strCache>
            </c:strRef>
          </c:tx>
          <c:spPr>
            <a:solidFill>
              <a:schemeClr val="accent6"/>
            </a:solidFill>
            <a:ln>
              <a:noFill/>
            </a:ln>
            <a:effectLst/>
          </c:spPr>
          <c:invertIfNegative val="0"/>
          <c:cat>
            <c:strRef>
              <c:f>Tabelle1!$A$2:$A$6</c:f>
              <c:strCache>
                <c:ptCount val="5"/>
                <c:pt idx="0">
                  <c:v>31-40 Jahre*</c:v>
                </c:pt>
                <c:pt idx="1">
                  <c:v>41-50 Jahre</c:v>
                </c:pt>
                <c:pt idx="2">
                  <c:v>51-60 Jahre</c:v>
                </c:pt>
                <c:pt idx="3">
                  <c:v>61-70 Jahre</c:v>
                </c:pt>
                <c:pt idx="4">
                  <c:v>&gt; 70 Jahre</c:v>
                </c:pt>
              </c:strCache>
            </c:strRef>
          </c:cat>
          <c:val>
            <c:numRef>
              <c:f>Tabelle1!$C$2:$C$6</c:f>
              <c:numCache>
                <c:formatCode>General</c:formatCode>
                <c:ptCount val="5"/>
                <c:pt idx="0">
                  <c:v>49.2</c:v>
                </c:pt>
                <c:pt idx="1">
                  <c:v>53.8</c:v>
                </c:pt>
                <c:pt idx="2">
                  <c:v>53.9</c:v>
                </c:pt>
                <c:pt idx="3">
                  <c:v>55.9</c:v>
                </c:pt>
                <c:pt idx="4">
                  <c:v>52.1</c:v>
                </c:pt>
              </c:numCache>
            </c:numRef>
          </c:val>
          <c:extLst>
            <c:ext xmlns:c16="http://schemas.microsoft.com/office/drawing/2014/chart" uri="{C3380CC4-5D6E-409C-BE32-E72D297353CC}">
              <c16:uniqueId val="{00000001-5C8B-4505-8B6C-E8A0F9FCB582}"/>
            </c:ext>
          </c:extLst>
        </c:ser>
        <c:dLbls>
          <c:showLegendKey val="0"/>
          <c:showVal val="0"/>
          <c:showCatName val="0"/>
          <c:showSerName val="0"/>
          <c:showPercent val="0"/>
          <c:showBubbleSize val="0"/>
        </c:dLbls>
        <c:gapWidth val="219"/>
        <c:overlap val="-27"/>
        <c:axId val="2111367304"/>
        <c:axId val="2111371000"/>
      </c:barChart>
      <c:catAx>
        <c:axId val="2111367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crossAx val="2111371000"/>
        <c:crosses val="autoZero"/>
        <c:auto val="1"/>
        <c:lblAlgn val="ctr"/>
        <c:lblOffset val="100"/>
        <c:noMultiLvlLbl val="0"/>
      </c:catAx>
      <c:valAx>
        <c:axId val="2111371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crossAx val="2111367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aseline="0">
          <a:latin typeface="Arial" panose="020B0604020202020204" pitchFamily="34" charset="0"/>
        </a:defRPr>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mn-cs"/>
              </a:defRPr>
            </a:pPr>
            <a:r>
              <a:rPr lang="de-DE" sz="1200" dirty="0">
                <a:solidFill>
                  <a:schemeClr val="tx1"/>
                </a:solidFill>
                <a:latin typeface="Calibri" panose="020F0502020204030204" pitchFamily="34" charset="0"/>
              </a:rPr>
              <a:t>Psychische Summenskala</a:t>
            </a:r>
          </a:p>
        </c:rich>
      </c:tx>
      <c:overlay val="0"/>
      <c:spPr>
        <a:noFill/>
        <a:ln>
          <a:noFill/>
        </a:ln>
        <a:effectLst/>
      </c:spPr>
    </c:title>
    <c:autoTitleDeleted val="0"/>
    <c:plotArea>
      <c:layout/>
      <c:barChart>
        <c:barDir val="col"/>
        <c:grouping val="clustered"/>
        <c:varyColors val="0"/>
        <c:ser>
          <c:idx val="0"/>
          <c:order val="0"/>
          <c:tx>
            <c:strRef>
              <c:f>Tabelle1!$B$1</c:f>
              <c:strCache>
                <c:ptCount val="1"/>
                <c:pt idx="0">
                  <c:v>Spenderinnen</c:v>
                </c:pt>
              </c:strCache>
            </c:strRef>
          </c:tx>
          <c:spPr>
            <a:solidFill>
              <a:srgbClr val="0066FF"/>
            </a:solidFill>
            <a:ln>
              <a:noFill/>
            </a:ln>
            <a:effectLst/>
          </c:spPr>
          <c:invertIfNegative val="0"/>
          <c:cat>
            <c:strRef>
              <c:f>Tabelle1!$A$2:$A$6</c:f>
              <c:strCache>
                <c:ptCount val="5"/>
                <c:pt idx="0">
                  <c:v>31-40 Jahre*</c:v>
                </c:pt>
                <c:pt idx="1">
                  <c:v>41-50 Jahre</c:v>
                </c:pt>
                <c:pt idx="2">
                  <c:v>51-60 Jahre*</c:v>
                </c:pt>
                <c:pt idx="3">
                  <c:v>61-70 Jahre</c:v>
                </c:pt>
                <c:pt idx="4">
                  <c:v>&gt; 70 Jahre</c:v>
                </c:pt>
              </c:strCache>
            </c:strRef>
          </c:cat>
          <c:val>
            <c:numRef>
              <c:f>Tabelle1!$B$2:$B$6</c:f>
              <c:numCache>
                <c:formatCode>General</c:formatCode>
                <c:ptCount val="5"/>
                <c:pt idx="0">
                  <c:v>51.9</c:v>
                </c:pt>
                <c:pt idx="1">
                  <c:v>48.5</c:v>
                </c:pt>
                <c:pt idx="2">
                  <c:v>41.6</c:v>
                </c:pt>
                <c:pt idx="3">
                  <c:v>51.4</c:v>
                </c:pt>
                <c:pt idx="4">
                  <c:v>51.9</c:v>
                </c:pt>
              </c:numCache>
            </c:numRef>
          </c:val>
          <c:extLst>
            <c:ext xmlns:c16="http://schemas.microsoft.com/office/drawing/2014/chart" uri="{C3380CC4-5D6E-409C-BE32-E72D297353CC}">
              <c16:uniqueId val="{00000000-1550-4FDC-9956-654094D20AC6}"/>
            </c:ext>
          </c:extLst>
        </c:ser>
        <c:ser>
          <c:idx val="1"/>
          <c:order val="1"/>
          <c:tx>
            <c:strRef>
              <c:f>Tabelle1!$C$1</c:f>
              <c:strCache>
                <c:ptCount val="1"/>
                <c:pt idx="0">
                  <c:v>Spender</c:v>
                </c:pt>
              </c:strCache>
            </c:strRef>
          </c:tx>
          <c:spPr>
            <a:solidFill>
              <a:schemeClr val="accent6"/>
            </a:solidFill>
            <a:ln>
              <a:noFill/>
            </a:ln>
            <a:effectLst/>
          </c:spPr>
          <c:invertIfNegative val="0"/>
          <c:cat>
            <c:strRef>
              <c:f>Tabelle1!$A$2:$A$6</c:f>
              <c:strCache>
                <c:ptCount val="5"/>
                <c:pt idx="0">
                  <c:v>31-40 Jahre*</c:v>
                </c:pt>
                <c:pt idx="1">
                  <c:v>41-50 Jahre</c:v>
                </c:pt>
                <c:pt idx="2">
                  <c:v>51-60 Jahre*</c:v>
                </c:pt>
                <c:pt idx="3">
                  <c:v>61-70 Jahre</c:v>
                </c:pt>
                <c:pt idx="4">
                  <c:v>&gt; 70 Jahre</c:v>
                </c:pt>
              </c:strCache>
            </c:strRef>
          </c:cat>
          <c:val>
            <c:numRef>
              <c:f>Tabelle1!$C$2:$C$6</c:f>
              <c:numCache>
                <c:formatCode>General</c:formatCode>
                <c:ptCount val="5"/>
                <c:pt idx="0">
                  <c:v>41.6</c:v>
                </c:pt>
                <c:pt idx="1">
                  <c:v>46.8</c:v>
                </c:pt>
                <c:pt idx="2">
                  <c:v>51.5</c:v>
                </c:pt>
                <c:pt idx="3">
                  <c:v>52.5</c:v>
                </c:pt>
                <c:pt idx="4">
                  <c:v>54.3</c:v>
                </c:pt>
              </c:numCache>
            </c:numRef>
          </c:val>
          <c:extLst>
            <c:ext xmlns:c16="http://schemas.microsoft.com/office/drawing/2014/chart" uri="{C3380CC4-5D6E-409C-BE32-E72D297353CC}">
              <c16:uniqueId val="{00000001-1550-4FDC-9956-654094D20AC6}"/>
            </c:ext>
          </c:extLst>
        </c:ser>
        <c:dLbls>
          <c:showLegendKey val="0"/>
          <c:showVal val="0"/>
          <c:showCatName val="0"/>
          <c:showSerName val="0"/>
          <c:showPercent val="0"/>
          <c:showBubbleSize val="0"/>
        </c:dLbls>
        <c:gapWidth val="219"/>
        <c:overlap val="-27"/>
        <c:axId val="2019656680"/>
        <c:axId val="2019660200"/>
      </c:barChart>
      <c:catAx>
        <c:axId val="2019656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crossAx val="2019660200"/>
        <c:crosses val="autoZero"/>
        <c:auto val="1"/>
        <c:lblAlgn val="ctr"/>
        <c:lblOffset val="100"/>
        <c:noMultiLvlLbl val="0"/>
      </c:catAx>
      <c:valAx>
        <c:axId val="2019660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crossAx val="2019656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aseline="0">
          <a:latin typeface="Arial" panose="020B0604020202020204" pitchFamily="34" charset="0"/>
        </a:defRPr>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Spenderinnen</c:v>
                </c:pt>
              </c:strCache>
            </c:strRef>
          </c:tx>
          <c:spPr>
            <a:solidFill>
              <a:srgbClr val="0066FF"/>
            </a:solidFill>
            <a:ln>
              <a:noFill/>
            </a:ln>
            <a:effectLst/>
          </c:spPr>
          <c:invertIfNegative val="0"/>
          <c:cat>
            <c:strRef>
              <c:f>Tabelle1!$A$2:$A$6</c:f>
              <c:strCache>
                <c:ptCount val="5"/>
                <c:pt idx="0">
                  <c:v>General Fatigue*</c:v>
                </c:pt>
                <c:pt idx="1">
                  <c:v>Physical Fatigue</c:v>
                </c:pt>
                <c:pt idx="2">
                  <c:v>Reduced Activity</c:v>
                </c:pt>
                <c:pt idx="3">
                  <c:v>Reduced Motivation</c:v>
                </c:pt>
                <c:pt idx="4">
                  <c:v>Mental Fatigue</c:v>
                </c:pt>
              </c:strCache>
            </c:strRef>
          </c:cat>
          <c:val>
            <c:numRef>
              <c:f>Tabelle1!$B$2:$B$6</c:f>
              <c:numCache>
                <c:formatCode>0.00</c:formatCode>
                <c:ptCount val="5"/>
                <c:pt idx="0" formatCode="General">
                  <c:v>9.94</c:v>
                </c:pt>
                <c:pt idx="1">
                  <c:v>8.7200000000000006</c:v>
                </c:pt>
                <c:pt idx="2" formatCode="General">
                  <c:v>8.27</c:v>
                </c:pt>
                <c:pt idx="3" formatCode="General">
                  <c:v>7.38</c:v>
                </c:pt>
                <c:pt idx="4" formatCode="General">
                  <c:v>7.69</c:v>
                </c:pt>
              </c:numCache>
            </c:numRef>
          </c:val>
          <c:extLst>
            <c:ext xmlns:c16="http://schemas.microsoft.com/office/drawing/2014/chart" uri="{C3380CC4-5D6E-409C-BE32-E72D297353CC}">
              <c16:uniqueId val="{00000000-E365-4E06-97EB-7917368F3A2A}"/>
            </c:ext>
          </c:extLst>
        </c:ser>
        <c:ser>
          <c:idx val="1"/>
          <c:order val="1"/>
          <c:tx>
            <c:strRef>
              <c:f>Tabelle1!$C$1</c:f>
              <c:strCache>
                <c:ptCount val="1"/>
                <c:pt idx="0">
                  <c:v>Spender</c:v>
                </c:pt>
              </c:strCache>
            </c:strRef>
          </c:tx>
          <c:spPr>
            <a:solidFill>
              <a:schemeClr val="accent6"/>
            </a:solidFill>
            <a:ln>
              <a:noFill/>
            </a:ln>
            <a:effectLst/>
          </c:spPr>
          <c:invertIfNegative val="0"/>
          <c:cat>
            <c:strRef>
              <c:f>Tabelle1!$A$2:$A$6</c:f>
              <c:strCache>
                <c:ptCount val="5"/>
                <c:pt idx="0">
                  <c:v>General Fatigue*</c:v>
                </c:pt>
                <c:pt idx="1">
                  <c:v>Physical Fatigue</c:v>
                </c:pt>
                <c:pt idx="2">
                  <c:v>Reduced Activity</c:v>
                </c:pt>
                <c:pt idx="3">
                  <c:v>Reduced Motivation</c:v>
                </c:pt>
                <c:pt idx="4">
                  <c:v>Mental Fatigue</c:v>
                </c:pt>
              </c:strCache>
            </c:strRef>
          </c:cat>
          <c:val>
            <c:numRef>
              <c:f>Tabelle1!$C$2:$C$6</c:f>
              <c:numCache>
                <c:formatCode>General</c:formatCode>
                <c:ptCount val="5"/>
                <c:pt idx="0">
                  <c:v>8.35</c:v>
                </c:pt>
                <c:pt idx="1">
                  <c:v>7.75</c:v>
                </c:pt>
                <c:pt idx="2">
                  <c:v>7.84</c:v>
                </c:pt>
                <c:pt idx="3">
                  <c:v>7.68</c:v>
                </c:pt>
                <c:pt idx="4">
                  <c:v>8.1999999999999993</c:v>
                </c:pt>
              </c:numCache>
            </c:numRef>
          </c:val>
          <c:extLst>
            <c:ext xmlns:c16="http://schemas.microsoft.com/office/drawing/2014/chart" uri="{C3380CC4-5D6E-409C-BE32-E72D297353CC}">
              <c16:uniqueId val="{00000001-E365-4E06-97EB-7917368F3A2A}"/>
            </c:ext>
          </c:extLst>
        </c:ser>
        <c:dLbls>
          <c:showLegendKey val="0"/>
          <c:showVal val="0"/>
          <c:showCatName val="0"/>
          <c:showSerName val="0"/>
          <c:showPercent val="0"/>
          <c:showBubbleSize val="0"/>
        </c:dLbls>
        <c:gapWidth val="219"/>
        <c:overlap val="-27"/>
        <c:axId val="370622704"/>
        <c:axId val="370624344"/>
      </c:barChart>
      <c:catAx>
        <c:axId val="370622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crossAx val="370624344"/>
        <c:crosses val="autoZero"/>
        <c:auto val="1"/>
        <c:lblAlgn val="ctr"/>
        <c:lblOffset val="100"/>
        <c:noMultiLvlLbl val="0"/>
      </c:catAx>
      <c:valAx>
        <c:axId val="3706243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0622704"/>
        <c:crosses val="autoZero"/>
        <c:crossBetween val="between"/>
      </c:valAx>
      <c:spPr>
        <a:noFill/>
        <a:ln w="9525">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de-DE"/>
        </a:p>
      </c:txPr>
    </c:legend>
    <c:plotVisOnly val="1"/>
    <c:dispBlanksAs val="gap"/>
    <c:extLst>
      <c:ext xmlns:c16r3="http://schemas.microsoft.com/office/drawing/2017/03/chart" uri="{12BF07B7-CECC-457D-90D0-4EC4A377A18A}">
        <c16r3:dataDisplayOptions16>
          <c16r3:dispNaAsBlank val="1"/>
        </c16r3:dataDisplayOptions16>
      </c:ext>
    </c:extLst>
    <c:showDLblsOverMax val="0"/>
  </c:chart>
  <c:spPr>
    <a:noFill/>
    <a:ln w="6350">
      <a:solidFill>
        <a:schemeClr val="bg2">
          <a:lumMod val="60000"/>
          <a:lumOff val="40000"/>
        </a:schemeClr>
      </a:solid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0.75363</cdr:x>
      <cdr:y>0.31782</cdr:y>
    </cdr:from>
    <cdr:to>
      <cdr:x>0.86578</cdr:x>
      <cdr:y>0.31782</cdr:y>
    </cdr:to>
    <cdr:cxnSp macro="">
      <cdr:nvCxnSpPr>
        <cdr:cNvPr id="2" name="Gerade Verbindung 1">
          <a:extLst xmlns:a="http://schemas.openxmlformats.org/drawingml/2006/main">
            <a:ext uri="{FF2B5EF4-FFF2-40B4-BE49-F238E27FC236}">
              <a16:creationId xmlns:a16="http://schemas.microsoft.com/office/drawing/2014/main" id="{2DAF987A-15EC-4DF5-999E-BB95CF3D80AA}"/>
            </a:ext>
          </a:extLst>
        </cdr:cNvPr>
        <cdr:cNvCxnSpPr/>
      </cdr:nvCxnSpPr>
      <cdr:spPr>
        <a:xfrm xmlns:a="http://schemas.openxmlformats.org/drawingml/2006/main">
          <a:off x="2304234" y="620576"/>
          <a:ext cx="342900" cy="0"/>
        </a:xfrm>
        <a:prstGeom xmlns:a="http://schemas.openxmlformats.org/drawingml/2006/main" prst="line">
          <a:avLst/>
        </a:prstGeom>
        <a:ln xmlns:a="http://schemas.openxmlformats.org/drawingml/2006/main">
          <a:solidFill>
            <a:srgbClr val="000000"/>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0.75719</cdr:x>
      <cdr:y>0.24367</cdr:y>
    </cdr:from>
    <cdr:to>
      <cdr:x>0.92038</cdr:x>
      <cdr:y>0.39299</cdr:y>
    </cdr:to>
    <cdr:sp macro="" textlink="">
      <cdr:nvSpPr>
        <cdr:cNvPr id="6" name="Textfeld 5"/>
        <cdr:cNvSpPr txBox="1"/>
      </cdr:nvSpPr>
      <cdr:spPr>
        <a:xfrm xmlns:a="http://schemas.openxmlformats.org/drawingml/2006/main">
          <a:off x="2366359" y="477173"/>
          <a:ext cx="509993" cy="2924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500" dirty="0"/>
            <a:t>  </a:t>
          </a:r>
        </a:p>
      </cdr:txBody>
    </cdr:sp>
  </cdr:relSizeAnchor>
  <cdr:relSizeAnchor xmlns:cdr="http://schemas.openxmlformats.org/drawingml/2006/chartDrawing">
    <cdr:from>
      <cdr:x>0.73019</cdr:x>
      <cdr:y>0.21955</cdr:y>
    </cdr:from>
    <cdr:to>
      <cdr:x>0.92038</cdr:x>
      <cdr:y>0.38882</cdr:y>
    </cdr:to>
    <cdr:sp macro="" textlink="">
      <cdr:nvSpPr>
        <cdr:cNvPr id="4" name="Textfeld 3">
          <a:extLst xmlns:a="http://schemas.openxmlformats.org/drawingml/2006/main">
            <a:ext uri="{FF2B5EF4-FFF2-40B4-BE49-F238E27FC236}">
              <a16:creationId xmlns:a16="http://schemas.microsoft.com/office/drawing/2014/main" id="{389503E8-D491-4EAA-A864-5C6E6548BDEE}"/>
            </a:ext>
          </a:extLst>
        </cdr:cNvPr>
        <cdr:cNvSpPr txBox="1"/>
      </cdr:nvSpPr>
      <cdr:spPr>
        <a:xfrm xmlns:a="http://schemas.openxmlformats.org/drawingml/2006/main">
          <a:off x="2281992" y="429941"/>
          <a:ext cx="594360" cy="33147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800" b="1" dirty="0"/>
            <a:t>P=0,028</a:t>
          </a:r>
        </a:p>
      </cdr:txBody>
    </cdr:sp>
  </cdr:relSizeAnchor>
</c:userShapes>
</file>

<file path=ppt/drawings/drawing2.xml><?xml version="1.0" encoding="utf-8"?>
<c:userShapes xmlns:c="http://schemas.openxmlformats.org/drawingml/2006/chart">
  <cdr:relSizeAnchor xmlns:cdr="http://schemas.openxmlformats.org/drawingml/2006/chartDrawing">
    <cdr:from>
      <cdr:x>0.68862</cdr:x>
      <cdr:y>0.13972</cdr:y>
    </cdr:from>
    <cdr:to>
      <cdr:x>0.89046</cdr:x>
      <cdr:y>0.35851</cdr:y>
    </cdr:to>
    <cdr:sp macro="" textlink="">
      <cdr:nvSpPr>
        <cdr:cNvPr id="3" name="Textfeld 2">
          <a:extLst xmlns:a="http://schemas.openxmlformats.org/drawingml/2006/main">
            <a:ext uri="{FF2B5EF4-FFF2-40B4-BE49-F238E27FC236}">
              <a16:creationId xmlns:a16="http://schemas.microsoft.com/office/drawing/2014/main" id="{9695F74B-AE47-4BCA-8DBF-0D0F4FB2D55C}"/>
            </a:ext>
          </a:extLst>
        </cdr:cNvPr>
        <cdr:cNvSpPr txBox="1"/>
      </cdr:nvSpPr>
      <cdr:spPr>
        <a:xfrm xmlns:a="http://schemas.openxmlformats.org/drawingml/2006/main">
          <a:off x="2144832" y="274160"/>
          <a:ext cx="628650" cy="4292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800" b="1" dirty="0"/>
            <a:t>P&lt;0,001</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Times" panose="02020603050405020304" pitchFamily="18" charset="0"/>
                <a:ea typeface="ヒラギノ角ゴ Pro W3" pitchFamily="-110" charset="-128"/>
                <a:cs typeface="+mn-cs"/>
              </a:defRPr>
            </a:lvl1pPr>
          </a:lstStyle>
          <a:p>
            <a:pPr>
              <a:defRPr/>
            </a:pPr>
            <a:endParaRPr lang="de-DE"/>
          </a:p>
        </p:txBody>
      </p:sp>
      <p:sp>
        <p:nvSpPr>
          <p:cNvPr id="3" name="Datumsplatzhalter 2"/>
          <p:cNvSpPr>
            <a:spLocks noGrp="1"/>
          </p:cNvSpPr>
          <p:nvPr>
            <p:ph type="dt" sz="quarter"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81390A91-D333-C94F-B205-D6A715D4B7C9}" type="datetimeFigureOut">
              <a:rPr lang="de-DE"/>
              <a:pPr>
                <a:defRPr/>
              </a:pPr>
              <a:t>15.10.2017</a:t>
            </a:fld>
            <a:endParaRPr lang="de-DE"/>
          </a:p>
        </p:txBody>
      </p:sp>
      <p:sp>
        <p:nvSpPr>
          <p:cNvPr id="4" name="Fußzeilenplatzhalter 3"/>
          <p:cNvSpPr>
            <a:spLocks noGrp="1"/>
          </p:cNvSpPr>
          <p:nvPr>
            <p:ph type="ftr" sz="quarter" idx="2"/>
          </p:nvPr>
        </p:nvSpPr>
        <p:spPr>
          <a:xfrm>
            <a:off x="0" y="9409113"/>
            <a:ext cx="2949575" cy="496887"/>
          </a:xfrm>
          <a:prstGeom prst="rect">
            <a:avLst/>
          </a:prstGeom>
        </p:spPr>
        <p:txBody>
          <a:bodyPr vert="horz" lIns="91440" tIns="45720" rIns="91440" bIns="45720" rtlCol="0" anchor="b"/>
          <a:lstStyle>
            <a:lvl1pPr algn="l" eaLnBrk="1" hangingPunct="1">
              <a:defRPr sz="1200">
                <a:latin typeface="Times" panose="02020603050405020304" pitchFamily="18" charset="0"/>
                <a:ea typeface="ヒラギノ角ゴ Pro W3" pitchFamily="-110" charset="-128"/>
                <a:cs typeface="+mn-cs"/>
              </a:defRPr>
            </a:lvl1pPr>
          </a:lstStyle>
          <a:p>
            <a:pPr>
              <a:defRPr/>
            </a:pPr>
            <a:endParaRPr lang="de-DE"/>
          </a:p>
        </p:txBody>
      </p:sp>
      <p:sp>
        <p:nvSpPr>
          <p:cNvPr id="5" name="Foliennummernplatzhalter 4"/>
          <p:cNvSpPr>
            <a:spLocks noGrp="1"/>
          </p:cNvSpPr>
          <p:nvPr>
            <p:ph type="sldNum" sz="quarter" idx="3"/>
          </p:nvPr>
        </p:nvSpPr>
        <p:spPr>
          <a:xfrm>
            <a:off x="3856038" y="940911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3C7B01F-F456-CA4B-A311-3DD13A3DA976}" type="slidenum">
              <a:rPr lang="de-DE"/>
              <a:pPr>
                <a:defRPr/>
              </a:pPr>
              <a:t>‹Nr.›</a:t>
            </a:fld>
            <a:endParaRPr lang="de-DE"/>
          </a:p>
        </p:txBody>
      </p:sp>
    </p:spTree>
    <p:extLst>
      <p:ext uri="{BB962C8B-B14F-4D97-AF65-F5344CB8AC3E}">
        <p14:creationId xmlns:p14="http://schemas.microsoft.com/office/powerpoint/2010/main" val="3177678598"/>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4957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110" charset="0"/>
                <a:ea typeface="+mn-ea"/>
                <a:cs typeface="+mn-cs"/>
              </a:defRPr>
            </a:lvl1pPr>
          </a:lstStyle>
          <a:p>
            <a:pPr>
              <a:defRPr/>
            </a:pPr>
            <a:endParaRPr lang="de-DE"/>
          </a:p>
        </p:txBody>
      </p:sp>
      <p:sp>
        <p:nvSpPr>
          <p:cNvPr id="44035" name="Rectangle 3"/>
          <p:cNvSpPr>
            <a:spLocks noGrp="1" noChangeArrowheads="1"/>
          </p:cNvSpPr>
          <p:nvPr>
            <p:ph type="dt" idx="1"/>
          </p:nvPr>
        </p:nvSpPr>
        <p:spPr bwMode="auto">
          <a:xfrm>
            <a:off x="3857625" y="0"/>
            <a:ext cx="294957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110" charset="0"/>
                <a:ea typeface="+mn-ea"/>
                <a:cs typeface="+mn-cs"/>
              </a:defRPr>
            </a:lvl1pPr>
          </a:lstStyle>
          <a:p>
            <a:pPr>
              <a:defRPr/>
            </a:pPr>
            <a:endParaRPr lang="de-DE"/>
          </a:p>
        </p:txBody>
      </p:sp>
      <p:sp>
        <p:nvSpPr>
          <p:cNvPr id="38916" name="Rectangle 4"/>
          <p:cNvSpPr>
            <a:spLocks noGrp="1" noRot="1" noChangeAspect="1" noChangeArrowheads="1" noTextEdit="1"/>
          </p:cNvSpPr>
          <p:nvPr>
            <p:ph type="sldImg" idx="2"/>
          </p:nvPr>
        </p:nvSpPr>
        <p:spPr bwMode="auto">
          <a:xfrm>
            <a:off x="927100" y="742950"/>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4037" name="Rectangle 5"/>
          <p:cNvSpPr>
            <a:spLocks noGrp="1" noChangeArrowheads="1"/>
          </p:cNvSpPr>
          <p:nvPr>
            <p:ph type="body" sz="quarter" idx="3"/>
          </p:nvPr>
        </p:nvSpPr>
        <p:spPr bwMode="auto">
          <a:xfrm>
            <a:off x="908050" y="4705350"/>
            <a:ext cx="49911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44038" name="Rectangle 6"/>
          <p:cNvSpPr>
            <a:spLocks noGrp="1" noChangeArrowheads="1"/>
          </p:cNvSpPr>
          <p:nvPr>
            <p:ph type="ftr" sz="quarter" idx="4"/>
          </p:nvPr>
        </p:nvSpPr>
        <p:spPr bwMode="auto">
          <a:xfrm>
            <a:off x="0" y="9410700"/>
            <a:ext cx="2949575"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pitchFamily="-110" charset="0"/>
                <a:ea typeface="+mn-ea"/>
                <a:cs typeface="+mn-cs"/>
              </a:defRPr>
            </a:lvl1pPr>
          </a:lstStyle>
          <a:p>
            <a:pPr>
              <a:defRPr/>
            </a:pPr>
            <a:endParaRPr lang="de-DE"/>
          </a:p>
        </p:txBody>
      </p:sp>
      <p:sp>
        <p:nvSpPr>
          <p:cNvPr id="44039" name="Rectangle 7"/>
          <p:cNvSpPr>
            <a:spLocks noGrp="1" noChangeArrowheads="1"/>
          </p:cNvSpPr>
          <p:nvPr>
            <p:ph type="sldNum" sz="quarter" idx="5"/>
          </p:nvPr>
        </p:nvSpPr>
        <p:spPr bwMode="auto">
          <a:xfrm>
            <a:off x="3857625" y="9410700"/>
            <a:ext cx="2949575"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0169A1A-4A9C-1646-B898-21F5ADEA8E30}" type="slidenum">
              <a:rPr lang="de-DE"/>
              <a:pPr>
                <a:defRPr/>
              </a:pPr>
              <a:t>‹Nr.›</a:t>
            </a:fld>
            <a:endParaRPr lang="de-DE"/>
          </a:p>
        </p:txBody>
      </p:sp>
    </p:spTree>
    <p:extLst>
      <p:ext uri="{BB962C8B-B14F-4D97-AF65-F5344CB8AC3E}">
        <p14:creationId xmlns:p14="http://schemas.microsoft.com/office/powerpoint/2010/main" val="3799127657"/>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Times" pitchFamily="-110" charset="0"/>
        <a:ea typeface="ヒラギノ角ゴ Pro W3" pitchFamily="28" charset="-128"/>
        <a:cs typeface="ヒラギノ角ゴ Pro W3" charset="0"/>
      </a:defRPr>
    </a:lvl1pPr>
    <a:lvl2pPr marL="457200" algn="l" rtl="0" eaLnBrk="0" fontAlgn="base" hangingPunct="0">
      <a:spcBef>
        <a:spcPct val="30000"/>
      </a:spcBef>
      <a:spcAft>
        <a:spcPct val="0"/>
      </a:spcAft>
      <a:defRPr sz="1200" kern="1200">
        <a:solidFill>
          <a:schemeClr val="tx1"/>
        </a:solidFill>
        <a:latin typeface="Times" pitchFamily="-110" charset="0"/>
        <a:ea typeface="ヒラギノ角ゴ Pro W3" pitchFamily="-110"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Times" pitchFamily="-110" charset="0"/>
        <a:ea typeface="ヒラギノ角ゴ Pro W3" pitchFamily="-110"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Times" pitchFamily="-110" charset="0"/>
        <a:ea typeface="ヒラギノ角ゴ Pro W3" pitchFamily="-110"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Times" pitchFamily="-110" charset="0"/>
        <a:ea typeface="ヒラギノ角ゴ Pro W3" pitchFamily="-110"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ußzeilenplatzhalter 3"/>
          <p:cNvSpPr>
            <a:spLocks noGrp="1"/>
          </p:cNvSpPr>
          <p:nvPr>
            <p:ph type="ftr" sz="quarter" idx="10"/>
          </p:nvPr>
        </p:nvSpPr>
        <p:spPr/>
        <p:txBody>
          <a:bodyPr/>
          <a:lstStyle/>
          <a:p>
            <a:pPr>
              <a:defRPr/>
            </a:pPr>
            <a:endParaRPr lang="de-DE" dirty="0"/>
          </a:p>
        </p:txBody>
      </p:sp>
    </p:spTree>
    <p:extLst>
      <p:ext uri="{BB962C8B-B14F-4D97-AF65-F5344CB8AC3E}">
        <p14:creationId xmlns:p14="http://schemas.microsoft.com/office/powerpoint/2010/main" val="3998292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lienbildplatzhalter 1"/>
          <p:cNvSpPr>
            <a:spLocks noGrp="1" noRot="1" noChangeAspect="1" noTextEdit="1"/>
          </p:cNvSpPr>
          <p:nvPr>
            <p:ph type="sldImg"/>
          </p:nvPr>
        </p:nvSpPr>
        <p:spPr>
          <a:ln/>
        </p:spPr>
      </p:sp>
      <p:sp>
        <p:nvSpPr>
          <p:cNvPr id="41986"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de-DE" sz="1200" dirty="0">
                <a:latin typeface="Calibri" charset="0"/>
                <a:ea typeface="ヒラギノ角ゴ Pro W3" charset="0"/>
              </a:rPr>
              <a:t>730 Lebendnierentransplantationen seit 1967 an der Universitätsklinik Heidelberg durchgeführt</a:t>
            </a:r>
          </a:p>
          <a:p>
            <a:endParaRPr lang="de-DE" dirty="0">
              <a:latin typeface="Times" charset="0"/>
              <a:ea typeface="ヒラギノ角ゴ Pro W3" charset="0"/>
            </a:endParaRPr>
          </a:p>
          <a:p>
            <a:r>
              <a:rPr lang="de-DE" dirty="0">
                <a:latin typeface="Times" charset="0"/>
                <a:ea typeface="ヒラギノ角ゴ Pro W3" charset="0"/>
              </a:rPr>
              <a:t>Im Jahr 2016 fanden in Deutschland an 37 TPL-Zentren 2094 Nierentransplantationen statt. Davon stammten 597 aller transplantierten Nieren aus Lebendspenden. Dies entspricht 28,5% aller Nierentransplantationen (Deutsche Stiftung Organtransplantation, 2017)</a:t>
            </a:r>
          </a:p>
          <a:p>
            <a:endParaRPr lang="de-DE" dirty="0">
              <a:latin typeface="Times" charset="0"/>
              <a:ea typeface="ヒラギノ角ゴ Pro W3" charset="0"/>
            </a:endParaRPr>
          </a:p>
          <a:p>
            <a:r>
              <a:rPr lang="de-DE" dirty="0">
                <a:latin typeface="Times" charset="0"/>
                <a:ea typeface="ヒラギノ角ゴ Pro W3" charset="0"/>
              </a:rPr>
              <a:t>Altruistischer? Ein Punkt der die </a:t>
            </a:r>
            <a:r>
              <a:rPr lang="de-DE" dirty="0" err="1">
                <a:latin typeface="Times" charset="0"/>
                <a:ea typeface="ヒラギノ角ゴ Pro W3" charset="0"/>
              </a:rPr>
              <a:t>Imbalance</a:t>
            </a:r>
            <a:r>
              <a:rPr lang="de-DE" dirty="0">
                <a:latin typeface="Times" charset="0"/>
                <a:ea typeface="ヒラギノ角ゴ Pro W3" charset="0"/>
              </a:rPr>
              <a:t> der Geschlechter erklären könnte, sei, dass Männer generell häufiger eine Spende benötigen als Frauen. Jedoch würden so nur die Verhältnisse Ehefrau-Ehemann, nicht jedoch der Mehranteil an spendender Mütter oder Schwestern erklärt werden (Brüder/Schwestern der vorliegenden Arbeit: 4,3% bzw. 8,5%). Da Männer noch immer oft der Hauptverdiener und somit Versorger einer Familie sind, könnte auch dies ein Grund sein, den Mann vor einer Lebendspende zu „schützen“ und so die (finanzielle) Versorgung der Familie zu gewährleisten (Biller-</a:t>
            </a:r>
            <a:r>
              <a:rPr lang="de-DE" dirty="0" err="1">
                <a:latin typeface="Times" charset="0"/>
                <a:ea typeface="ヒラギノ角ゴ Pro W3" charset="0"/>
              </a:rPr>
              <a:t>Andorno</a:t>
            </a:r>
            <a:r>
              <a:rPr lang="de-DE" dirty="0">
                <a:latin typeface="Times" charset="0"/>
                <a:ea typeface="ヒラギノ角ゴ Pro W3" charset="0"/>
              </a:rPr>
              <a:t>, 2002)</a:t>
            </a:r>
          </a:p>
        </p:txBody>
      </p:sp>
      <p:sp>
        <p:nvSpPr>
          <p:cNvPr id="4" name="Fußzeilenplatzhalter 3"/>
          <p:cNvSpPr>
            <a:spLocks noGrp="1"/>
          </p:cNvSpPr>
          <p:nvPr>
            <p:ph type="ftr" sz="quarter" idx="4"/>
          </p:nvPr>
        </p:nvSpPr>
        <p:spPr/>
        <p:txBody>
          <a:bodyPr/>
          <a:lstStyle/>
          <a:p>
            <a:pPr>
              <a:defRPr/>
            </a:pPr>
            <a:endParaRPr lang="de-DE"/>
          </a:p>
        </p:txBody>
      </p:sp>
    </p:spTree>
    <p:extLst>
      <p:ext uri="{BB962C8B-B14F-4D97-AF65-F5344CB8AC3E}">
        <p14:creationId xmlns:p14="http://schemas.microsoft.com/office/powerpoint/2010/main" val="2242019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800" dirty="0">
                <a:solidFill>
                  <a:srgbClr val="003366"/>
                </a:solidFill>
                <a:latin typeface="Calibri"/>
                <a:cs typeface="Calibri"/>
              </a:rPr>
              <a:t>Signifikant höheres (besseres) mittleres Ergebnis des Gesamtkollektivs der Psychischen Summenskala des SF-36 </a:t>
            </a:r>
          </a:p>
          <a:p>
            <a:endParaRPr lang="de-DE" sz="1800" dirty="0">
              <a:solidFill>
                <a:srgbClr val="003366"/>
              </a:solidFill>
              <a:latin typeface="Calibri"/>
              <a:cs typeface="Calibri"/>
            </a:endParaRPr>
          </a:p>
          <a:p>
            <a:pPr lvl="1">
              <a:buFont typeface="Symbol" charset="0"/>
              <a:buChar char="-"/>
            </a:pPr>
            <a:r>
              <a:rPr lang="de-DE" sz="1800" dirty="0">
                <a:solidFill>
                  <a:srgbClr val="003366"/>
                </a:solidFill>
                <a:latin typeface="Calibri"/>
                <a:cs typeface="Calibri"/>
              </a:rPr>
              <a:t>niedrigere (bessere) Ergebnissen in der General </a:t>
            </a:r>
            <a:r>
              <a:rPr lang="de-DE" sz="1800" dirty="0" err="1">
                <a:solidFill>
                  <a:srgbClr val="003366"/>
                </a:solidFill>
                <a:latin typeface="Calibri"/>
                <a:cs typeface="Calibri"/>
              </a:rPr>
              <a:t>Fatigue</a:t>
            </a:r>
            <a:r>
              <a:rPr lang="de-DE" sz="1800" dirty="0">
                <a:solidFill>
                  <a:srgbClr val="003366"/>
                </a:solidFill>
                <a:latin typeface="Calibri"/>
                <a:cs typeface="Calibri"/>
              </a:rPr>
              <a:t> Skala</a:t>
            </a:r>
          </a:p>
          <a:p>
            <a:pPr lvl="1"/>
            <a:r>
              <a:rPr lang="de-DE" sz="1800" dirty="0">
                <a:solidFill>
                  <a:srgbClr val="003366"/>
                </a:solidFill>
                <a:latin typeface="Calibri"/>
                <a:cs typeface="Calibri"/>
              </a:rPr>
              <a:t> </a:t>
            </a:r>
          </a:p>
          <a:p>
            <a:pPr lvl="1">
              <a:buFont typeface="Symbol" charset="0"/>
              <a:buChar char="-"/>
            </a:pPr>
            <a:r>
              <a:rPr lang="de-DE" sz="1800" dirty="0">
                <a:solidFill>
                  <a:srgbClr val="003366"/>
                </a:solidFill>
                <a:latin typeface="Calibri"/>
                <a:cs typeface="Calibri"/>
              </a:rPr>
              <a:t>niedrigere (bessere) Werte in der </a:t>
            </a:r>
            <a:r>
              <a:rPr lang="de-DE" sz="1800" dirty="0" err="1">
                <a:solidFill>
                  <a:srgbClr val="003366"/>
                </a:solidFill>
                <a:latin typeface="Calibri"/>
                <a:cs typeface="Calibri"/>
              </a:rPr>
              <a:t>Perceived</a:t>
            </a:r>
            <a:r>
              <a:rPr lang="de-DE" sz="1800" dirty="0">
                <a:solidFill>
                  <a:srgbClr val="003366"/>
                </a:solidFill>
                <a:latin typeface="Calibri"/>
                <a:cs typeface="Calibri"/>
              </a:rPr>
              <a:t> Stress </a:t>
            </a:r>
            <a:r>
              <a:rPr lang="de-DE" sz="1800" dirty="0" err="1">
                <a:solidFill>
                  <a:srgbClr val="003366"/>
                </a:solidFill>
                <a:latin typeface="Calibri"/>
                <a:cs typeface="Calibri"/>
              </a:rPr>
              <a:t>Scale</a:t>
            </a:r>
            <a:r>
              <a:rPr lang="de-DE" sz="1800" dirty="0">
                <a:solidFill>
                  <a:srgbClr val="003366"/>
                </a:solidFill>
                <a:latin typeface="Calibri"/>
                <a:cs typeface="Calibri"/>
              </a:rPr>
              <a:t> (subjektiv empfundener Stress)</a:t>
            </a:r>
          </a:p>
          <a:p>
            <a:endParaRPr lang="de-DE" dirty="0"/>
          </a:p>
        </p:txBody>
      </p:sp>
      <p:sp>
        <p:nvSpPr>
          <p:cNvPr id="4" name="Fußzeilenplatzhalter 3"/>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2961604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buFont typeface="Arial"/>
              <a:buChar char="•"/>
            </a:pPr>
            <a:r>
              <a:rPr lang="de-DE" sz="1200" dirty="0">
                <a:latin typeface="Calibri"/>
                <a:cs typeface="Calibri"/>
              </a:rPr>
              <a:t>Signifikante Korrelation gezeigter Skalen (PSS, MFI-20, SF-36)</a:t>
            </a:r>
          </a:p>
        </p:txBody>
      </p:sp>
      <p:sp>
        <p:nvSpPr>
          <p:cNvPr id="4" name="Fußzeilenplatzhalter 3"/>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2544707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6D5F85F4-8A6C-C14E-BA29-A471E9C0B1FF}" type="slidenum">
              <a:rPr lang="de-DE"/>
              <a:pPr>
                <a:defRPr/>
              </a:pPr>
              <a:t>‹Nr.›</a:t>
            </a:fld>
            <a:endParaRPr lang="de-DE"/>
          </a:p>
        </p:txBody>
      </p:sp>
    </p:spTree>
    <p:extLst>
      <p:ext uri="{BB962C8B-B14F-4D97-AF65-F5344CB8AC3E}">
        <p14:creationId xmlns:p14="http://schemas.microsoft.com/office/powerpoint/2010/main" val="3452261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31E5E6B3-71A4-8F43-95C3-2D5F6784F384}" type="slidenum">
              <a:rPr lang="de-DE"/>
              <a:pPr>
                <a:defRPr/>
              </a:pPr>
              <a:t>‹Nr.›</a:t>
            </a:fld>
            <a:endParaRPr lang="de-DE"/>
          </a:p>
        </p:txBody>
      </p:sp>
    </p:spTree>
    <p:extLst>
      <p:ext uri="{BB962C8B-B14F-4D97-AF65-F5344CB8AC3E}">
        <p14:creationId xmlns:p14="http://schemas.microsoft.com/office/powerpoint/2010/main" val="1822462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2125" y="595313"/>
            <a:ext cx="2057400" cy="5643562"/>
          </a:xfrm>
        </p:spPr>
        <p:txBody>
          <a:bodyPr vert="eaVert"/>
          <a:lstStyle/>
          <a:p>
            <a:r>
              <a:rPr lang="de-DE"/>
              <a:t>Mastertitelformat bearbeiten</a:t>
            </a:r>
          </a:p>
        </p:txBody>
      </p:sp>
      <p:sp>
        <p:nvSpPr>
          <p:cNvPr id="3" name="Vertikaler Textplatzhalter 2"/>
          <p:cNvSpPr>
            <a:spLocks noGrp="1"/>
          </p:cNvSpPr>
          <p:nvPr>
            <p:ph type="body" orient="vert" idx="1"/>
          </p:nvPr>
        </p:nvSpPr>
        <p:spPr>
          <a:xfrm>
            <a:off x="669925" y="595313"/>
            <a:ext cx="6019800" cy="56435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B57BEAD6-F39D-AE41-A240-B2D274318BC2}" type="slidenum">
              <a:rPr lang="de-DE"/>
              <a:pPr>
                <a:defRPr/>
              </a:pPr>
              <a:t>‹Nr.›</a:t>
            </a:fld>
            <a:endParaRPr lang="de-DE"/>
          </a:p>
        </p:txBody>
      </p:sp>
    </p:spTree>
    <p:extLst>
      <p:ext uri="{BB962C8B-B14F-4D97-AF65-F5344CB8AC3E}">
        <p14:creationId xmlns:p14="http://schemas.microsoft.com/office/powerpoint/2010/main" val="1509134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2DEE7E65-C47F-174B-BF08-93253E3190E8}" type="slidenum">
              <a:rPr lang="de-DE"/>
              <a:pPr>
                <a:defRPr/>
              </a:pPr>
              <a:t>‹Nr.›</a:t>
            </a:fld>
            <a:endParaRPr lang="de-DE"/>
          </a:p>
        </p:txBody>
      </p:sp>
    </p:spTree>
    <p:extLst>
      <p:ext uri="{BB962C8B-B14F-4D97-AF65-F5344CB8AC3E}">
        <p14:creationId xmlns:p14="http://schemas.microsoft.com/office/powerpoint/2010/main" val="4183709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B04D3A64-D510-9C43-9516-D2CA87C36BFB}" type="slidenum">
              <a:rPr lang="de-DE"/>
              <a:pPr>
                <a:defRPr/>
              </a:pPr>
              <a:t>‹Nr.›</a:t>
            </a:fld>
            <a:endParaRPr lang="de-DE"/>
          </a:p>
        </p:txBody>
      </p:sp>
    </p:spTree>
    <p:extLst>
      <p:ext uri="{BB962C8B-B14F-4D97-AF65-F5344CB8AC3E}">
        <p14:creationId xmlns:p14="http://schemas.microsoft.com/office/powerpoint/2010/main" val="1133778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BD7E48B1-25F6-F043-BD4C-61CE856D89AA}" type="slidenum">
              <a:rPr lang="de-DE"/>
              <a:pPr>
                <a:defRPr/>
              </a:pPr>
              <a:t>‹Nr.›</a:t>
            </a:fld>
            <a:endParaRPr lang="de-DE"/>
          </a:p>
        </p:txBody>
      </p:sp>
    </p:spTree>
    <p:extLst>
      <p:ext uri="{BB962C8B-B14F-4D97-AF65-F5344CB8AC3E}">
        <p14:creationId xmlns:p14="http://schemas.microsoft.com/office/powerpoint/2010/main" val="2225474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669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860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9"/>
          <p:cNvSpPr>
            <a:spLocks noGrp="1" noChangeArrowheads="1"/>
          </p:cNvSpPr>
          <p:nvPr>
            <p:ph type="dt" sz="half" idx="10"/>
          </p:nvPr>
        </p:nvSpPr>
        <p:spPr>
          <a:ln/>
        </p:spPr>
        <p:txBody>
          <a:bodyPr/>
          <a:lstStyle>
            <a:lvl1pPr>
              <a:defRPr/>
            </a:lvl1pPr>
          </a:lstStyle>
          <a:p>
            <a:pPr>
              <a:defRPr/>
            </a:pPr>
            <a:endParaRPr lang="de-DE"/>
          </a:p>
        </p:txBody>
      </p:sp>
      <p:sp>
        <p:nvSpPr>
          <p:cNvPr id="6" name="Rectangle 50"/>
          <p:cNvSpPr>
            <a:spLocks noGrp="1" noChangeArrowheads="1"/>
          </p:cNvSpPr>
          <p:nvPr>
            <p:ph type="ftr" sz="quarter" idx="11"/>
          </p:nvPr>
        </p:nvSpPr>
        <p:spPr>
          <a:ln/>
        </p:spPr>
        <p:txBody>
          <a:bodyPr/>
          <a:lstStyle>
            <a:lvl1pPr>
              <a:defRPr/>
            </a:lvl1pPr>
          </a:lstStyle>
          <a:p>
            <a:pPr>
              <a:defRPr/>
            </a:pPr>
            <a:endParaRPr lang="de-DE"/>
          </a:p>
        </p:txBody>
      </p:sp>
      <p:sp>
        <p:nvSpPr>
          <p:cNvPr id="7" name="Rectangle 51"/>
          <p:cNvSpPr>
            <a:spLocks noGrp="1" noChangeArrowheads="1"/>
          </p:cNvSpPr>
          <p:nvPr>
            <p:ph type="sldNum" sz="quarter" idx="12"/>
          </p:nvPr>
        </p:nvSpPr>
        <p:spPr>
          <a:ln/>
        </p:spPr>
        <p:txBody>
          <a:bodyPr/>
          <a:lstStyle>
            <a:lvl1pPr>
              <a:defRPr/>
            </a:lvl1pPr>
          </a:lstStyle>
          <a:p>
            <a:pPr>
              <a:defRPr/>
            </a:pPr>
            <a:fld id="{41A75192-672E-734A-AEC3-7806A2C06ABE}" type="slidenum">
              <a:rPr lang="de-DE"/>
              <a:pPr>
                <a:defRPr/>
              </a:pPr>
              <a:t>‹Nr.›</a:t>
            </a:fld>
            <a:endParaRPr lang="de-DE"/>
          </a:p>
        </p:txBody>
      </p:sp>
    </p:spTree>
    <p:extLst>
      <p:ext uri="{BB962C8B-B14F-4D97-AF65-F5344CB8AC3E}">
        <p14:creationId xmlns:p14="http://schemas.microsoft.com/office/powerpoint/2010/main" val="3267340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9"/>
          <p:cNvSpPr>
            <a:spLocks noGrp="1" noChangeArrowheads="1"/>
          </p:cNvSpPr>
          <p:nvPr>
            <p:ph type="dt" sz="half" idx="10"/>
          </p:nvPr>
        </p:nvSpPr>
        <p:spPr>
          <a:ln/>
        </p:spPr>
        <p:txBody>
          <a:bodyPr/>
          <a:lstStyle>
            <a:lvl1pPr>
              <a:defRPr/>
            </a:lvl1pPr>
          </a:lstStyle>
          <a:p>
            <a:pPr>
              <a:defRPr/>
            </a:pPr>
            <a:endParaRPr lang="de-DE"/>
          </a:p>
        </p:txBody>
      </p:sp>
      <p:sp>
        <p:nvSpPr>
          <p:cNvPr id="8" name="Rectangle 50"/>
          <p:cNvSpPr>
            <a:spLocks noGrp="1" noChangeArrowheads="1"/>
          </p:cNvSpPr>
          <p:nvPr>
            <p:ph type="ftr" sz="quarter" idx="11"/>
          </p:nvPr>
        </p:nvSpPr>
        <p:spPr>
          <a:ln/>
        </p:spPr>
        <p:txBody>
          <a:bodyPr/>
          <a:lstStyle>
            <a:lvl1pPr>
              <a:defRPr/>
            </a:lvl1pPr>
          </a:lstStyle>
          <a:p>
            <a:pPr>
              <a:defRPr/>
            </a:pPr>
            <a:endParaRPr lang="de-DE"/>
          </a:p>
        </p:txBody>
      </p:sp>
      <p:sp>
        <p:nvSpPr>
          <p:cNvPr id="9" name="Rectangle 51"/>
          <p:cNvSpPr>
            <a:spLocks noGrp="1" noChangeArrowheads="1"/>
          </p:cNvSpPr>
          <p:nvPr>
            <p:ph type="sldNum" sz="quarter" idx="12"/>
          </p:nvPr>
        </p:nvSpPr>
        <p:spPr>
          <a:ln/>
        </p:spPr>
        <p:txBody>
          <a:bodyPr/>
          <a:lstStyle>
            <a:lvl1pPr>
              <a:defRPr/>
            </a:lvl1pPr>
          </a:lstStyle>
          <a:p>
            <a:pPr>
              <a:defRPr/>
            </a:pPr>
            <a:fld id="{4B1D10D8-C19F-D340-B631-86C7238E9554}" type="slidenum">
              <a:rPr lang="de-DE"/>
              <a:pPr>
                <a:defRPr/>
              </a:pPr>
              <a:t>‹Nr.›</a:t>
            </a:fld>
            <a:endParaRPr lang="de-DE"/>
          </a:p>
        </p:txBody>
      </p:sp>
    </p:spTree>
    <p:extLst>
      <p:ext uri="{BB962C8B-B14F-4D97-AF65-F5344CB8AC3E}">
        <p14:creationId xmlns:p14="http://schemas.microsoft.com/office/powerpoint/2010/main" val="30243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Rectangle 49"/>
          <p:cNvSpPr>
            <a:spLocks noGrp="1" noChangeArrowheads="1"/>
          </p:cNvSpPr>
          <p:nvPr>
            <p:ph type="dt" sz="half" idx="10"/>
          </p:nvPr>
        </p:nvSpPr>
        <p:spPr>
          <a:ln/>
        </p:spPr>
        <p:txBody>
          <a:bodyPr/>
          <a:lstStyle>
            <a:lvl1pPr>
              <a:defRPr/>
            </a:lvl1pPr>
          </a:lstStyle>
          <a:p>
            <a:pPr>
              <a:defRPr/>
            </a:pPr>
            <a:endParaRPr lang="de-DE"/>
          </a:p>
        </p:txBody>
      </p:sp>
      <p:sp>
        <p:nvSpPr>
          <p:cNvPr id="4" name="Rectangle 50"/>
          <p:cNvSpPr>
            <a:spLocks noGrp="1" noChangeArrowheads="1"/>
          </p:cNvSpPr>
          <p:nvPr>
            <p:ph type="ftr" sz="quarter" idx="11"/>
          </p:nvPr>
        </p:nvSpPr>
        <p:spPr>
          <a:ln/>
        </p:spPr>
        <p:txBody>
          <a:bodyPr/>
          <a:lstStyle>
            <a:lvl1pPr>
              <a:defRPr/>
            </a:lvl1pPr>
          </a:lstStyle>
          <a:p>
            <a:pPr>
              <a:defRPr/>
            </a:pPr>
            <a:endParaRPr lang="de-DE"/>
          </a:p>
        </p:txBody>
      </p:sp>
      <p:sp>
        <p:nvSpPr>
          <p:cNvPr id="5" name="Rectangle 51"/>
          <p:cNvSpPr>
            <a:spLocks noGrp="1" noChangeArrowheads="1"/>
          </p:cNvSpPr>
          <p:nvPr>
            <p:ph type="sldNum" sz="quarter" idx="12"/>
          </p:nvPr>
        </p:nvSpPr>
        <p:spPr>
          <a:ln/>
        </p:spPr>
        <p:txBody>
          <a:bodyPr/>
          <a:lstStyle>
            <a:lvl1pPr>
              <a:defRPr/>
            </a:lvl1pPr>
          </a:lstStyle>
          <a:p>
            <a:pPr>
              <a:defRPr/>
            </a:pPr>
            <a:fld id="{29840A63-B2B2-DD43-A74F-4D13DB868D67}" type="slidenum">
              <a:rPr lang="de-DE"/>
              <a:pPr>
                <a:defRPr/>
              </a:pPr>
              <a:t>‹Nr.›</a:t>
            </a:fld>
            <a:endParaRPr lang="de-DE"/>
          </a:p>
        </p:txBody>
      </p:sp>
    </p:spTree>
    <p:extLst>
      <p:ext uri="{BB962C8B-B14F-4D97-AF65-F5344CB8AC3E}">
        <p14:creationId xmlns:p14="http://schemas.microsoft.com/office/powerpoint/2010/main" val="2468679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9"/>
          <p:cNvSpPr>
            <a:spLocks noGrp="1" noChangeArrowheads="1"/>
          </p:cNvSpPr>
          <p:nvPr>
            <p:ph type="dt" sz="half" idx="10"/>
          </p:nvPr>
        </p:nvSpPr>
        <p:spPr>
          <a:ln/>
        </p:spPr>
        <p:txBody>
          <a:bodyPr/>
          <a:lstStyle>
            <a:lvl1pPr>
              <a:defRPr/>
            </a:lvl1pPr>
          </a:lstStyle>
          <a:p>
            <a:pPr>
              <a:defRPr/>
            </a:pPr>
            <a:endParaRPr lang="de-DE"/>
          </a:p>
        </p:txBody>
      </p:sp>
      <p:sp>
        <p:nvSpPr>
          <p:cNvPr id="3" name="Rectangle 50"/>
          <p:cNvSpPr>
            <a:spLocks noGrp="1" noChangeArrowheads="1"/>
          </p:cNvSpPr>
          <p:nvPr>
            <p:ph type="ftr" sz="quarter" idx="11"/>
          </p:nvPr>
        </p:nvSpPr>
        <p:spPr>
          <a:ln/>
        </p:spPr>
        <p:txBody>
          <a:bodyPr/>
          <a:lstStyle>
            <a:lvl1pPr>
              <a:defRPr/>
            </a:lvl1pPr>
          </a:lstStyle>
          <a:p>
            <a:pPr>
              <a:defRPr/>
            </a:pPr>
            <a:endParaRPr lang="de-DE"/>
          </a:p>
        </p:txBody>
      </p:sp>
      <p:sp>
        <p:nvSpPr>
          <p:cNvPr id="4" name="Rectangle 51"/>
          <p:cNvSpPr>
            <a:spLocks noGrp="1" noChangeArrowheads="1"/>
          </p:cNvSpPr>
          <p:nvPr>
            <p:ph type="sldNum" sz="quarter" idx="12"/>
          </p:nvPr>
        </p:nvSpPr>
        <p:spPr>
          <a:ln/>
        </p:spPr>
        <p:txBody>
          <a:bodyPr/>
          <a:lstStyle>
            <a:lvl1pPr>
              <a:defRPr/>
            </a:lvl1pPr>
          </a:lstStyle>
          <a:p>
            <a:pPr>
              <a:defRPr/>
            </a:pPr>
            <a:fld id="{FC1947AC-76D0-1F4A-A1B0-63C24D904F78}" type="slidenum">
              <a:rPr lang="de-DE"/>
              <a:pPr>
                <a:defRPr/>
              </a:pPr>
              <a:t>‹Nr.›</a:t>
            </a:fld>
            <a:endParaRPr lang="de-DE"/>
          </a:p>
        </p:txBody>
      </p:sp>
    </p:spTree>
    <p:extLst>
      <p:ext uri="{BB962C8B-B14F-4D97-AF65-F5344CB8AC3E}">
        <p14:creationId xmlns:p14="http://schemas.microsoft.com/office/powerpoint/2010/main" val="3612627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Rectangle 49"/>
          <p:cNvSpPr>
            <a:spLocks noGrp="1" noChangeArrowheads="1"/>
          </p:cNvSpPr>
          <p:nvPr>
            <p:ph type="dt" sz="half" idx="10"/>
          </p:nvPr>
        </p:nvSpPr>
        <p:spPr>
          <a:ln/>
        </p:spPr>
        <p:txBody>
          <a:bodyPr/>
          <a:lstStyle>
            <a:lvl1pPr>
              <a:defRPr/>
            </a:lvl1pPr>
          </a:lstStyle>
          <a:p>
            <a:pPr>
              <a:defRPr/>
            </a:pPr>
            <a:endParaRPr lang="de-DE"/>
          </a:p>
        </p:txBody>
      </p:sp>
      <p:sp>
        <p:nvSpPr>
          <p:cNvPr id="6" name="Rectangle 50"/>
          <p:cNvSpPr>
            <a:spLocks noGrp="1" noChangeArrowheads="1"/>
          </p:cNvSpPr>
          <p:nvPr>
            <p:ph type="ftr" sz="quarter" idx="11"/>
          </p:nvPr>
        </p:nvSpPr>
        <p:spPr>
          <a:ln/>
        </p:spPr>
        <p:txBody>
          <a:bodyPr/>
          <a:lstStyle>
            <a:lvl1pPr>
              <a:defRPr/>
            </a:lvl1pPr>
          </a:lstStyle>
          <a:p>
            <a:pPr>
              <a:defRPr/>
            </a:pPr>
            <a:endParaRPr lang="de-DE"/>
          </a:p>
        </p:txBody>
      </p:sp>
      <p:sp>
        <p:nvSpPr>
          <p:cNvPr id="7" name="Rectangle 51"/>
          <p:cNvSpPr>
            <a:spLocks noGrp="1" noChangeArrowheads="1"/>
          </p:cNvSpPr>
          <p:nvPr>
            <p:ph type="sldNum" sz="quarter" idx="12"/>
          </p:nvPr>
        </p:nvSpPr>
        <p:spPr>
          <a:ln/>
        </p:spPr>
        <p:txBody>
          <a:bodyPr/>
          <a:lstStyle>
            <a:lvl1pPr>
              <a:defRPr/>
            </a:lvl1pPr>
          </a:lstStyle>
          <a:p>
            <a:pPr>
              <a:defRPr/>
            </a:pPr>
            <a:fld id="{D0403C89-FF52-9845-A7B7-15C5215B2CAB}" type="slidenum">
              <a:rPr lang="de-DE"/>
              <a:pPr>
                <a:defRPr/>
              </a:pPr>
              <a:t>‹Nr.›</a:t>
            </a:fld>
            <a:endParaRPr lang="de-DE"/>
          </a:p>
        </p:txBody>
      </p:sp>
    </p:spTree>
    <p:extLst>
      <p:ext uri="{BB962C8B-B14F-4D97-AF65-F5344CB8AC3E}">
        <p14:creationId xmlns:p14="http://schemas.microsoft.com/office/powerpoint/2010/main" val="51712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228ADF59-FBE7-D847-BFD3-0CB519112284}" type="slidenum">
              <a:rPr lang="de-DE"/>
              <a:pPr>
                <a:defRPr/>
              </a:pPr>
              <a:t>‹Nr.›</a:t>
            </a:fld>
            <a:endParaRPr lang="de-DE"/>
          </a:p>
        </p:txBody>
      </p:sp>
    </p:spTree>
    <p:extLst>
      <p:ext uri="{BB962C8B-B14F-4D97-AF65-F5344CB8AC3E}">
        <p14:creationId xmlns:p14="http://schemas.microsoft.com/office/powerpoint/2010/main" val="352625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Rectangle 49"/>
          <p:cNvSpPr>
            <a:spLocks noGrp="1" noChangeArrowheads="1"/>
          </p:cNvSpPr>
          <p:nvPr>
            <p:ph type="dt" sz="half" idx="10"/>
          </p:nvPr>
        </p:nvSpPr>
        <p:spPr>
          <a:ln/>
        </p:spPr>
        <p:txBody>
          <a:bodyPr/>
          <a:lstStyle>
            <a:lvl1pPr>
              <a:defRPr/>
            </a:lvl1pPr>
          </a:lstStyle>
          <a:p>
            <a:pPr>
              <a:defRPr/>
            </a:pPr>
            <a:endParaRPr lang="de-DE"/>
          </a:p>
        </p:txBody>
      </p:sp>
      <p:sp>
        <p:nvSpPr>
          <p:cNvPr id="6" name="Rectangle 50"/>
          <p:cNvSpPr>
            <a:spLocks noGrp="1" noChangeArrowheads="1"/>
          </p:cNvSpPr>
          <p:nvPr>
            <p:ph type="ftr" sz="quarter" idx="11"/>
          </p:nvPr>
        </p:nvSpPr>
        <p:spPr>
          <a:ln/>
        </p:spPr>
        <p:txBody>
          <a:bodyPr/>
          <a:lstStyle>
            <a:lvl1pPr>
              <a:defRPr/>
            </a:lvl1pPr>
          </a:lstStyle>
          <a:p>
            <a:pPr>
              <a:defRPr/>
            </a:pPr>
            <a:endParaRPr lang="de-DE"/>
          </a:p>
        </p:txBody>
      </p:sp>
      <p:sp>
        <p:nvSpPr>
          <p:cNvPr id="7" name="Rectangle 51"/>
          <p:cNvSpPr>
            <a:spLocks noGrp="1" noChangeArrowheads="1"/>
          </p:cNvSpPr>
          <p:nvPr>
            <p:ph type="sldNum" sz="quarter" idx="12"/>
          </p:nvPr>
        </p:nvSpPr>
        <p:spPr>
          <a:ln/>
        </p:spPr>
        <p:txBody>
          <a:bodyPr/>
          <a:lstStyle>
            <a:lvl1pPr>
              <a:defRPr/>
            </a:lvl1pPr>
          </a:lstStyle>
          <a:p>
            <a:pPr>
              <a:defRPr/>
            </a:pPr>
            <a:fld id="{553C4883-0B88-E04B-95E9-527A9AC29C8D}" type="slidenum">
              <a:rPr lang="de-DE"/>
              <a:pPr>
                <a:defRPr/>
              </a:pPr>
              <a:t>‹Nr.›</a:t>
            </a:fld>
            <a:endParaRPr lang="de-DE"/>
          </a:p>
        </p:txBody>
      </p:sp>
    </p:spTree>
    <p:extLst>
      <p:ext uri="{BB962C8B-B14F-4D97-AF65-F5344CB8AC3E}">
        <p14:creationId xmlns:p14="http://schemas.microsoft.com/office/powerpoint/2010/main" val="3452856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7B6D098A-BB6C-E549-8A64-33F73D141120}" type="slidenum">
              <a:rPr lang="de-DE"/>
              <a:pPr>
                <a:defRPr/>
              </a:pPr>
              <a:t>‹Nr.›</a:t>
            </a:fld>
            <a:endParaRPr lang="de-DE"/>
          </a:p>
        </p:txBody>
      </p:sp>
    </p:spTree>
    <p:extLst>
      <p:ext uri="{BB962C8B-B14F-4D97-AF65-F5344CB8AC3E}">
        <p14:creationId xmlns:p14="http://schemas.microsoft.com/office/powerpoint/2010/main" val="35559832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2125" y="595313"/>
            <a:ext cx="2057400" cy="5643562"/>
          </a:xfrm>
        </p:spPr>
        <p:txBody>
          <a:bodyPr vert="eaVert"/>
          <a:lstStyle/>
          <a:p>
            <a:r>
              <a:rPr lang="de-DE"/>
              <a:t>Mastertitelformat bearbeiten</a:t>
            </a:r>
          </a:p>
        </p:txBody>
      </p:sp>
      <p:sp>
        <p:nvSpPr>
          <p:cNvPr id="3" name="Vertikaler Textplatzhalter 2"/>
          <p:cNvSpPr>
            <a:spLocks noGrp="1"/>
          </p:cNvSpPr>
          <p:nvPr>
            <p:ph type="body" orient="vert" idx="1"/>
          </p:nvPr>
        </p:nvSpPr>
        <p:spPr>
          <a:xfrm>
            <a:off x="669925" y="595313"/>
            <a:ext cx="6019800" cy="56435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C1AAA093-1ADB-CE4D-B912-CA64A313E1F9}" type="slidenum">
              <a:rPr lang="de-DE"/>
              <a:pPr>
                <a:defRPr/>
              </a:pPr>
              <a:t>‹Nr.›</a:t>
            </a:fld>
            <a:endParaRPr lang="de-DE"/>
          </a:p>
        </p:txBody>
      </p:sp>
    </p:spTree>
    <p:extLst>
      <p:ext uri="{BB962C8B-B14F-4D97-AF65-F5344CB8AC3E}">
        <p14:creationId xmlns:p14="http://schemas.microsoft.com/office/powerpoint/2010/main" val="36843510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Line 6"/>
          <p:cNvSpPr>
            <a:spLocks noChangeShapeType="1"/>
          </p:cNvSpPr>
          <p:nvPr/>
        </p:nvSpPr>
        <p:spPr bwMode="auto">
          <a:xfrm>
            <a:off x="684213" y="1689100"/>
            <a:ext cx="8459787"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pic>
        <p:nvPicPr>
          <p:cNvPr id="5" name="Grafi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4175" y="285750"/>
            <a:ext cx="4532313" cy="2039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3218" name="Rectangle 546"/>
          <p:cNvSpPr>
            <a:spLocks noGrp="1" noChangeArrowheads="1"/>
          </p:cNvSpPr>
          <p:nvPr>
            <p:ph type="ctrTitle" sz="quarter"/>
          </p:nvPr>
        </p:nvSpPr>
        <p:spPr>
          <a:xfrm>
            <a:off x="685800" y="2873375"/>
            <a:ext cx="7772400" cy="1470025"/>
          </a:xfrm>
        </p:spPr>
        <p:txBody>
          <a:bodyPr/>
          <a:lstStyle>
            <a:lvl1pPr>
              <a:defRPr/>
            </a:lvl1pPr>
          </a:lstStyle>
          <a:p>
            <a:r>
              <a:rPr lang="de-DE"/>
              <a:t>Titelmasterformat durch Klicken bearbeiten</a:t>
            </a:r>
          </a:p>
        </p:txBody>
      </p:sp>
      <p:sp>
        <p:nvSpPr>
          <p:cNvPr id="413219" name="Rectangle 547"/>
          <p:cNvSpPr>
            <a:spLocks noGrp="1" noChangeArrowheads="1"/>
          </p:cNvSpPr>
          <p:nvPr>
            <p:ph type="subTitle" sz="quarter" idx="1"/>
          </p:nvPr>
        </p:nvSpPr>
        <p:spPr>
          <a:xfrm>
            <a:off x="1371600" y="4629150"/>
            <a:ext cx="6400800" cy="1752600"/>
          </a:xfrm>
        </p:spPr>
        <p:txBody>
          <a:bodyPr/>
          <a:lstStyle>
            <a:lvl1pPr marL="0" indent="0" algn="ctr">
              <a:buFontTx/>
              <a:buNone/>
              <a:defRPr/>
            </a:lvl1pPr>
          </a:lstStyle>
          <a:p>
            <a:r>
              <a:rPr lang="de-DE"/>
              <a:t>Formatvorlage des Untertitelmasters durch Klicken bearbeiten</a:t>
            </a:r>
          </a:p>
        </p:txBody>
      </p:sp>
    </p:spTree>
    <p:extLst>
      <p:ext uri="{BB962C8B-B14F-4D97-AF65-F5344CB8AC3E}">
        <p14:creationId xmlns:p14="http://schemas.microsoft.com/office/powerpoint/2010/main" val="248261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8"/>
          <p:cNvSpPr>
            <a:spLocks noGrp="1" noChangeArrowheads="1"/>
          </p:cNvSpPr>
          <p:nvPr>
            <p:ph type="dt" sz="half" idx="10"/>
          </p:nvPr>
        </p:nvSpPr>
        <p:spPr>
          <a:ln/>
        </p:spPr>
        <p:txBody>
          <a:bodyPr/>
          <a:lstStyle>
            <a:lvl1pPr>
              <a:defRPr/>
            </a:lvl1pPr>
          </a:lstStyle>
          <a:p>
            <a:pPr>
              <a:defRPr/>
            </a:pPr>
            <a:endParaRPr lang="de-DE"/>
          </a:p>
        </p:txBody>
      </p:sp>
      <p:sp>
        <p:nvSpPr>
          <p:cNvPr id="5" name="Rectangle 59"/>
          <p:cNvSpPr>
            <a:spLocks noGrp="1" noChangeArrowheads="1"/>
          </p:cNvSpPr>
          <p:nvPr>
            <p:ph type="ftr" sz="quarter" idx="11"/>
          </p:nvPr>
        </p:nvSpPr>
        <p:spPr>
          <a:ln/>
        </p:spPr>
        <p:txBody>
          <a:bodyPr/>
          <a:lstStyle>
            <a:lvl1pPr>
              <a:defRPr/>
            </a:lvl1pPr>
          </a:lstStyle>
          <a:p>
            <a:pPr>
              <a:defRPr/>
            </a:pPr>
            <a:endParaRPr lang="de-DE"/>
          </a:p>
        </p:txBody>
      </p:sp>
      <p:sp>
        <p:nvSpPr>
          <p:cNvPr id="6" name="Rectangle 60"/>
          <p:cNvSpPr>
            <a:spLocks noGrp="1" noChangeArrowheads="1"/>
          </p:cNvSpPr>
          <p:nvPr>
            <p:ph type="sldNum" sz="quarter" idx="12"/>
          </p:nvPr>
        </p:nvSpPr>
        <p:spPr>
          <a:ln/>
        </p:spPr>
        <p:txBody>
          <a:bodyPr/>
          <a:lstStyle>
            <a:lvl1pPr>
              <a:defRPr/>
            </a:lvl1pPr>
          </a:lstStyle>
          <a:p>
            <a:pPr>
              <a:defRPr/>
            </a:pPr>
            <a:fld id="{B04D3A64-D510-9C43-9516-D2CA87C36BFB}" type="slidenum">
              <a:rPr lang="de-DE" smtClean="0"/>
              <a:pPr>
                <a:defRPr/>
              </a:pPr>
              <a:t>‹Nr.›</a:t>
            </a:fld>
            <a:endParaRPr lang="de-DE"/>
          </a:p>
        </p:txBody>
      </p:sp>
    </p:spTree>
    <p:extLst>
      <p:ext uri="{BB962C8B-B14F-4D97-AF65-F5344CB8AC3E}">
        <p14:creationId xmlns:p14="http://schemas.microsoft.com/office/powerpoint/2010/main" val="31927053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58"/>
          <p:cNvSpPr>
            <a:spLocks noGrp="1" noChangeArrowheads="1"/>
          </p:cNvSpPr>
          <p:nvPr>
            <p:ph type="dt" sz="half" idx="10"/>
          </p:nvPr>
        </p:nvSpPr>
        <p:spPr>
          <a:ln/>
        </p:spPr>
        <p:txBody>
          <a:bodyPr/>
          <a:lstStyle>
            <a:lvl1pPr>
              <a:defRPr/>
            </a:lvl1pPr>
          </a:lstStyle>
          <a:p>
            <a:pPr>
              <a:defRPr/>
            </a:pPr>
            <a:endParaRPr lang="de-DE"/>
          </a:p>
        </p:txBody>
      </p:sp>
      <p:sp>
        <p:nvSpPr>
          <p:cNvPr id="5" name="Rectangle 59"/>
          <p:cNvSpPr>
            <a:spLocks noGrp="1" noChangeArrowheads="1"/>
          </p:cNvSpPr>
          <p:nvPr>
            <p:ph type="ftr" sz="quarter" idx="11"/>
          </p:nvPr>
        </p:nvSpPr>
        <p:spPr>
          <a:ln/>
        </p:spPr>
        <p:txBody>
          <a:bodyPr/>
          <a:lstStyle>
            <a:lvl1pPr>
              <a:defRPr/>
            </a:lvl1pPr>
          </a:lstStyle>
          <a:p>
            <a:pPr>
              <a:defRPr/>
            </a:pPr>
            <a:endParaRPr lang="de-DE"/>
          </a:p>
        </p:txBody>
      </p:sp>
      <p:sp>
        <p:nvSpPr>
          <p:cNvPr id="6" name="Rectangle 60"/>
          <p:cNvSpPr>
            <a:spLocks noGrp="1" noChangeArrowheads="1"/>
          </p:cNvSpPr>
          <p:nvPr>
            <p:ph type="sldNum" sz="quarter" idx="12"/>
          </p:nvPr>
        </p:nvSpPr>
        <p:spPr>
          <a:ln/>
        </p:spPr>
        <p:txBody>
          <a:bodyPr/>
          <a:lstStyle>
            <a:lvl1pPr>
              <a:defRPr/>
            </a:lvl1pPr>
          </a:lstStyle>
          <a:p>
            <a:pPr>
              <a:defRPr/>
            </a:pPr>
            <a:fld id="{BD7E48B1-25F6-F043-BD4C-61CE856D89AA}" type="slidenum">
              <a:rPr lang="de-DE" smtClean="0"/>
              <a:pPr>
                <a:defRPr/>
              </a:pPr>
              <a:t>‹Nr.›</a:t>
            </a:fld>
            <a:endParaRPr lang="de-DE"/>
          </a:p>
        </p:txBody>
      </p:sp>
    </p:spTree>
    <p:extLst>
      <p:ext uri="{BB962C8B-B14F-4D97-AF65-F5344CB8AC3E}">
        <p14:creationId xmlns:p14="http://schemas.microsoft.com/office/powerpoint/2010/main" val="19968798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69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860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58"/>
          <p:cNvSpPr>
            <a:spLocks noGrp="1" noChangeArrowheads="1"/>
          </p:cNvSpPr>
          <p:nvPr>
            <p:ph type="dt" sz="half" idx="10"/>
          </p:nvPr>
        </p:nvSpPr>
        <p:spPr>
          <a:ln/>
        </p:spPr>
        <p:txBody>
          <a:bodyPr/>
          <a:lstStyle>
            <a:lvl1pPr>
              <a:defRPr/>
            </a:lvl1pPr>
          </a:lstStyle>
          <a:p>
            <a:pPr>
              <a:defRPr/>
            </a:pPr>
            <a:endParaRPr lang="de-DE"/>
          </a:p>
        </p:txBody>
      </p:sp>
      <p:sp>
        <p:nvSpPr>
          <p:cNvPr id="6" name="Rectangle 59"/>
          <p:cNvSpPr>
            <a:spLocks noGrp="1" noChangeArrowheads="1"/>
          </p:cNvSpPr>
          <p:nvPr>
            <p:ph type="ftr" sz="quarter" idx="11"/>
          </p:nvPr>
        </p:nvSpPr>
        <p:spPr>
          <a:ln/>
        </p:spPr>
        <p:txBody>
          <a:bodyPr/>
          <a:lstStyle>
            <a:lvl1pPr>
              <a:defRPr/>
            </a:lvl1pPr>
          </a:lstStyle>
          <a:p>
            <a:pPr>
              <a:defRPr/>
            </a:pPr>
            <a:endParaRPr lang="de-DE"/>
          </a:p>
        </p:txBody>
      </p:sp>
      <p:sp>
        <p:nvSpPr>
          <p:cNvPr id="7" name="Rectangle 60"/>
          <p:cNvSpPr>
            <a:spLocks noGrp="1" noChangeArrowheads="1"/>
          </p:cNvSpPr>
          <p:nvPr>
            <p:ph type="sldNum" sz="quarter" idx="12"/>
          </p:nvPr>
        </p:nvSpPr>
        <p:spPr>
          <a:ln/>
        </p:spPr>
        <p:txBody>
          <a:bodyPr/>
          <a:lstStyle>
            <a:lvl1pPr>
              <a:defRPr/>
            </a:lvl1pPr>
          </a:lstStyle>
          <a:p>
            <a:pPr>
              <a:defRPr/>
            </a:pPr>
            <a:fld id="{41A75192-672E-734A-AEC3-7806A2C06ABE}" type="slidenum">
              <a:rPr lang="de-DE" smtClean="0"/>
              <a:pPr>
                <a:defRPr/>
              </a:pPr>
              <a:t>‹Nr.›</a:t>
            </a:fld>
            <a:endParaRPr lang="de-DE"/>
          </a:p>
        </p:txBody>
      </p:sp>
    </p:spTree>
    <p:extLst>
      <p:ext uri="{BB962C8B-B14F-4D97-AF65-F5344CB8AC3E}">
        <p14:creationId xmlns:p14="http://schemas.microsoft.com/office/powerpoint/2010/main" val="33759453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58"/>
          <p:cNvSpPr>
            <a:spLocks noGrp="1" noChangeArrowheads="1"/>
          </p:cNvSpPr>
          <p:nvPr>
            <p:ph type="dt" sz="half" idx="10"/>
          </p:nvPr>
        </p:nvSpPr>
        <p:spPr>
          <a:ln/>
        </p:spPr>
        <p:txBody>
          <a:bodyPr/>
          <a:lstStyle>
            <a:lvl1pPr>
              <a:defRPr/>
            </a:lvl1pPr>
          </a:lstStyle>
          <a:p>
            <a:pPr>
              <a:defRPr/>
            </a:pPr>
            <a:endParaRPr lang="de-DE"/>
          </a:p>
        </p:txBody>
      </p:sp>
      <p:sp>
        <p:nvSpPr>
          <p:cNvPr id="8" name="Rectangle 59"/>
          <p:cNvSpPr>
            <a:spLocks noGrp="1" noChangeArrowheads="1"/>
          </p:cNvSpPr>
          <p:nvPr>
            <p:ph type="ftr" sz="quarter" idx="11"/>
          </p:nvPr>
        </p:nvSpPr>
        <p:spPr>
          <a:ln/>
        </p:spPr>
        <p:txBody>
          <a:bodyPr/>
          <a:lstStyle>
            <a:lvl1pPr>
              <a:defRPr/>
            </a:lvl1pPr>
          </a:lstStyle>
          <a:p>
            <a:pPr>
              <a:defRPr/>
            </a:pPr>
            <a:endParaRPr lang="de-DE"/>
          </a:p>
        </p:txBody>
      </p:sp>
      <p:sp>
        <p:nvSpPr>
          <p:cNvPr id="9" name="Rectangle 60"/>
          <p:cNvSpPr>
            <a:spLocks noGrp="1" noChangeArrowheads="1"/>
          </p:cNvSpPr>
          <p:nvPr>
            <p:ph type="sldNum" sz="quarter" idx="12"/>
          </p:nvPr>
        </p:nvSpPr>
        <p:spPr>
          <a:ln/>
        </p:spPr>
        <p:txBody>
          <a:bodyPr/>
          <a:lstStyle>
            <a:lvl1pPr>
              <a:defRPr/>
            </a:lvl1pPr>
          </a:lstStyle>
          <a:p>
            <a:pPr>
              <a:defRPr/>
            </a:pPr>
            <a:fld id="{4B1D10D8-C19F-D340-B631-86C7238E9554}" type="slidenum">
              <a:rPr lang="de-DE" smtClean="0"/>
              <a:pPr>
                <a:defRPr/>
              </a:pPr>
              <a:t>‹Nr.›</a:t>
            </a:fld>
            <a:endParaRPr lang="de-DE"/>
          </a:p>
        </p:txBody>
      </p:sp>
    </p:spTree>
    <p:extLst>
      <p:ext uri="{BB962C8B-B14F-4D97-AF65-F5344CB8AC3E}">
        <p14:creationId xmlns:p14="http://schemas.microsoft.com/office/powerpoint/2010/main" val="26937252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58"/>
          <p:cNvSpPr>
            <a:spLocks noGrp="1" noChangeArrowheads="1"/>
          </p:cNvSpPr>
          <p:nvPr>
            <p:ph type="dt" sz="half" idx="10"/>
          </p:nvPr>
        </p:nvSpPr>
        <p:spPr>
          <a:ln/>
        </p:spPr>
        <p:txBody>
          <a:bodyPr/>
          <a:lstStyle>
            <a:lvl1pPr>
              <a:defRPr/>
            </a:lvl1pPr>
          </a:lstStyle>
          <a:p>
            <a:pPr>
              <a:defRPr/>
            </a:pPr>
            <a:endParaRPr lang="de-DE"/>
          </a:p>
        </p:txBody>
      </p:sp>
      <p:sp>
        <p:nvSpPr>
          <p:cNvPr id="4" name="Rectangle 59"/>
          <p:cNvSpPr>
            <a:spLocks noGrp="1" noChangeArrowheads="1"/>
          </p:cNvSpPr>
          <p:nvPr>
            <p:ph type="ftr" sz="quarter" idx="11"/>
          </p:nvPr>
        </p:nvSpPr>
        <p:spPr>
          <a:ln/>
        </p:spPr>
        <p:txBody>
          <a:bodyPr/>
          <a:lstStyle>
            <a:lvl1pPr>
              <a:defRPr/>
            </a:lvl1pPr>
          </a:lstStyle>
          <a:p>
            <a:pPr>
              <a:defRPr/>
            </a:pPr>
            <a:endParaRPr lang="de-DE"/>
          </a:p>
        </p:txBody>
      </p:sp>
      <p:sp>
        <p:nvSpPr>
          <p:cNvPr id="5" name="Rectangle 60"/>
          <p:cNvSpPr>
            <a:spLocks noGrp="1" noChangeArrowheads="1"/>
          </p:cNvSpPr>
          <p:nvPr>
            <p:ph type="sldNum" sz="quarter" idx="12"/>
          </p:nvPr>
        </p:nvSpPr>
        <p:spPr>
          <a:ln/>
        </p:spPr>
        <p:txBody>
          <a:bodyPr/>
          <a:lstStyle>
            <a:lvl1pPr>
              <a:defRPr/>
            </a:lvl1pPr>
          </a:lstStyle>
          <a:p>
            <a:pPr>
              <a:defRPr/>
            </a:pPr>
            <a:fld id="{29840A63-B2B2-DD43-A74F-4D13DB868D67}" type="slidenum">
              <a:rPr lang="de-DE" smtClean="0"/>
              <a:pPr>
                <a:defRPr/>
              </a:pPr>
              <a:t>‹Nr.›</a:t>
            </a:fld>
            <a:endParaRPr lang="de-DE"/>
          </a:p>
        </p:txBody>
      </p:sp>
    </p:spTree>
    <p:extLst>
      <p:ext uri="{BB962C8B-B14F-4D97-AF65-F5344CB8AC3E}">
        <p14:creationId xmlns:p14="http://schemas.microsoft.com/office/powerpoint/2010/main" val="38008120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8"/>
          <p:cNvSpPr>
            <a:spLocks noGrp="1" noChangeArrowheads="1"/>
          </p:cNvSpPr>
          <p:nvPr>
            <p:ph type="dt" sz="half" idx="10"/>
          </p:nvPr>
        </p:nvSpPr>
        <p:spPr>
          <a:ln/>
        </p:spPr>
        <p:txBody>
          <a:bodyPr/>
          <a:lstStyle>
            <a:lvl1pPr>
              <a:defRPr/>
            </a:lvl1pPr>
          </a:lstStyle>
          <a:p>
            <a:pPr>
              <a:defRPr/>
            </a:pPr>
            <a:endParaRPr lang="de-DE"/>
          </a:p>
        </p:txBody>
      </p:sp>
      <p:sp>
        <p:nvSpPr>
          <p:cNvPr id="3" name="Rectangle 59"/>
          <p:cNvSpPr>
            <a:spLocks noGrp="1" noChangeArrowheads="1"/>
          </p:cNvSpPr>
          <p:nvPr>
            <p:ph type="ftr" sz="quarter" idx="11"/>
          </p:nvPr>
        </p:nvSpPr>
        <p:spPr>
          <a:ln/>
        </p:spPr>
        <p:txBody>
          <a:bodyPr/>
          <a:lstStyle>
            <a:lvl1pPr>
              <a:defRPr/>
            </a:lvl1pPr>
          </a:lstStyle>
          <a:p>
            <a:pPr>
              <a:defRPr/>
            </a:pPr>
            <a:endParaRPr lang="de-DE"/>
          </a:p>
        </p:txBody>
      </p:sp>
      <p:sp>
        <p:nvSpPr>
          <p:cNvPr id="4" name="Rectangle 60"/>
          <p:cNvSpPr>
            <a:spLocks noGrp="1" noChangeArrowheads="1"/>
          </p:cNvSpPr>
          <p:nvPr>
            <p:ph type="sldNum" sz="quarter" idx="12"/>
          </p:nvPr>
        </p:nvSpPr>
        <p:spPr>
          <a:ln/>
        </p:spPr>
        <p:txBody>
          <a:bodyPr/>
          <a:lstStyle>
            <a:lvl1pPr>
              <a:defRPr/>
            </a:lvl1pPr>
          </a:lstStyle>
          <a:p>
            <a:pPr>
              <a:defRPr/>
            </a:pPr>
            <a:fld id="{FC1947AC-76D0-1F4A-A1B0-63C24D904F78}" type="slidenum">
              <a:rPr lang="de-DE" smtClean="0"/>
              <a:pPr>
                <a:defRPr/>
              </a:pPr>
              <a:t>‹Nr.›</a:t>
            </a:fld>
            <a:endParaRPr lang="de-DE"/>
          </a:p>
        </p:txBody>
      </p:sp>
    </p:spTree>
    <p:extLst>
      <p:ext uri="{BB962C8B-B14F-4D97-AF65-F5344CB8AC3E}">
        <p14:creationId xmlns:p14="http://schemas.microsoft.com/office/powerpoint/2010/main" val="2816629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A61A3BAC-174A-844D-BFAF-1AC81C202F52}" type="slidenum">
              <a:rPr lang="de-DE"/>
              <a:pPr>
                <a:defRPr/>
              </a:pPr>
              <a:t>‹Nr.›</a:t>
            </a:fld>
            <a:endParaRPr lang="de-DE"/>
          </a:p>
        </p:txBody>
      </p:sp>
    </p:spTree>
    <p:extLst>
      <p:ext uri="{BB962C8B-B14F-4D97-AF65-F5344CB8AC3E}">
        <p14:creationId xmlns:p14="http://schemas.microsoft.com/office/powerpoint/2010/main" val="39515039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58"/>
          <p:cNvSpPr>
            <a:spLocks noGrp="1" noChangeArrowheads="1"/>
          </p:cNvSpPr>
          <p:nvPr>
            <p:ph type="dt" sz="half" idx="10"/>
          </p:nvPr>
        </p:nvSpPr>
        <p:spPr>
          <a:ln/>
        </p:spPr>
        <p:txBody>
          <a:bodyPr/>
          <a:lstStyle>
            <a:lvl1pPr>
              <a:defRPr/>
            </a:lvl1pPr>
          </a:lstStyle>
          <a:p>
            <a:pPr>
              <a:defRPr/>
            </a:pPr>
            <a:endParaRPr lang="de-DE"/>
          </a:p>
        </p:txBody>
      </p:sp>
      <p:sp>
        <p:nvSpPr>
          <p:cNvPr id="6" name="Rectangle 59"/>
          <p:cNvSpPr>
            <a:spLocks noGrp="1" noChangeArrowheads="1"/>
          </p:cNvSpPr>
          <p:nvPr>
            <p:ph type="ftr" sz="quarter" idx="11"/>
          </p:nvPr>
        </p:nvSpPr>
        <p:spPr>
          <a:ln/>
        </p:spPr>
        <p:txBody>
          <a:bodyPr/>
          <a:lstStyle>
            <a:lvl1pPr>
              <a:defRPr/>
            </a:lvl1pPr>
          </a:lstStyle>
          <a:p>
            <a:pPr>
              <a:defRPr/>
            </a:pPr>
            <a:endParaRPr lang="de-DE"/>
          </a:p>
        </p:txBody>
      </p:sp>
      <p:sp>
        <p:nvSpPr>
          <p:cNvPr id="7" name="Rectangle 60"/>
          <p:cNvSpPr>
            <a:spLocks noGrp="1" noChangeArrowheads="1"/>
          </p:cNvSpPr>
          <p:nvPr>
            <p:ph type="sldNum" sz="quarter" idx="12"/>
          </p:nvPr>
        </p:nvSpPr>
        <p:spPr>
          <a:ln/>
        </p:spPr>
        <p:txBody>
          <a:bodyPr/>
          <a:lstStyle>
            <a:lvl1pPr>
              <a:defRPr/>
            </a:lvl1pPr>
          </a:lstStyle>
          <a:p>
            <a:pPr>
              <a:defRPr/>
            </a:pPr>
            <a:fld id="{D0403C89-FF52-9845-A7B7-15C5215B2CAB}" type="slidenum">
              <a:rPr lang="de-DE" smtClean="0"/>
              <a:pPr>
                <a:defRPr/>
              </a:pPr>
              <a:t>‹Nr.›</a:t>
            </a:fld>
            <a:endParaRPr lang="de-DE"/>
          </a:p>
        </p:txBody>
      </p:sp>
    </p:spTree>
    <p:extLst>
      <p:ext uri="{BB962C8B-B14F-4D97-AF65-F5344CB8AC3E}">
        <p14:creationId xmlns:p14="http://schemas.microsoft.com/office/powerpoint/2010/main" val="41899720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58"/>
          <p:cNvSpPr>
            <a:spLocks noGrp="1" noChangeArrowheads="1"/>
          </p:cNvSpPr>
          <p:nvPr>
            <p:ph type="dt" sz="half" idx="10"/>
          </p:nvPr>
        </p:nvSpPr>
        <p:spPr>
          <a:ln/>
        </p:spPr>
        <p:txBody>
          <a:bodyPr/>
          <a:lstStyle>
            <a:lvl1pPr>
              <a:defRPr/>
            </a:lvl1pPr>
          </a:lstStyle>
          <a:p>
            <a:pPr>
              <a:defRPr/>
            </a:pPr>
            <a:endParaRPr lang="de-DE"/>
          </a:p>
        </p:txBody>
      </p:sp>
      <p:sp>
        <p:nvSpPr>
          <p:cNvPr id="6" name="Rectangle 59"/>
          <p:cNvSpPr>
            <a:spLocks noGrp="1" noChangeArrowheads="1"/>
          </p:cNvSpPr>
          <p:nvPr>
            <p:ph type="ftr" sz="quarter" idx="11"/>
          </p:nvPr>
        </p:nvSpPr>
        <p:spPr>
          <a:ln/>
        </p:spPr>
        <p:txBody>
          <a:bodyPr/>
          <a:lstStyle>
            <a:lvl1pPr>
              <a:defRPr/>
            </a:lvl1pPr>
          </a:lstStyle>
          <a:p>
            <a:pPr>
              <a:defRPr/>
            </a:pPr>
            <a:endParaRPr lang="de-DE"/>
          </a:p>
        </p:txBody>
      </p:sp>
      <p:sp>
        <p:nvSpPr>
          <p:cNvPr id="7" name="Rectangle 60"/>
          <p:cNvSpPr>
            <a:spLocks noGrp="1" noChangeArrowheads="1"/>
          </p:cNvSpPr>
          <p:nvPr>
            <p:ph type="sldNum" sz="quarter" idx="12"/>
          </p:nvPr>
        </p:nvSpPr>
        <p:spPr>
          <a:ln/>
        </p:spPr>
        <p:txBody>
          <a:bodyPr/>
          <a:lstStyle>
            <a:lvl1pPr>
              <a:defRPr/>
            </a:lvl1pPr>
          </a:lstStyle>
          <a:p>
            <a:pPr>
              <a:defRPr/>
            </a:pPr>
            <a:fld id="{553C4883-0B88-E04B-95E9-527A9AC29C8D}" type="slidenum">
              <a:rPr lang="de-DE" smtClean="0"/>
              <a:pPr>
                <a:defRPr/>
              </a:pPr>
              <a:t>‹Nr.›</a:t>
            </a:fld>
            <a:endParaRPr lang="de-DE"/>
          </a:p>
        </p:txBody>
      </p:sp>
    </p:spTree>
    <p:extLst>
      <p:ext uri="{BB962C8B-B14F-4D97-AF65-F5344CB8AC3E}">
        <p14:creationId xmlns:p14="http://schemas.microsoft.com/office/powerpoint/2010/main" val="11128742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8"/>
          <p:cNvSpPr>
            <a:spLocks noGrp="1" noChangeArrowheads="1"/>
          </p:cNvSpPr>
          <p:nvPr>
            <p:ph type="dt" sz="half" idx="10"/>
          </p:nvPr>
        </p:nvSpPr>
        <p:spPr>
          <a:ln/>
        </p:spPr>
        <p:txBody>
          <a:bodyPr/>
          <a:lstStyle>
            <a:lvl1pPr>
              <a:defRPr/>
            </a:lvl1pPr>
          </a:lstStyle>
          <a:p>
            <a:pPr>
              <a:defRPr/>
            </a:pPr>
            <a:endParaRPr lang="de-DE"/>
          </a:p>
        </p:txBody>
      </p:sp>
      <p:sp>
        <p:nvSpPr>
          <p:cNvPr id="5" name="Rectangle 59"/>
          <p:cNvSpPr>
            <a:spLocks noGrp="1" noChangeArrowheads="1"/>
          </p:cNvSpPr>
          <p:nvPr>
            <p:ph type="ftr" sz="quarter" idx="11"/>
          </p:nvPr>
        </p:nvSpPr>
        <p:spPr>
          <a:ln/>
        </p:spPr>
        <p:txBody>
          <a:bodyPr/>
          <a:lstStyle>
            <a:lvl1pPr>
              <a:defRPr/>
            </a:lvl1pPr>
          </a:lstStyle>
          <a:p>
            <a:pPr>
              <a:defRPr/>
            </a:pPr>
            <a:endParaRPr lang="de-DE"/>
          </a:p>
        </p:txBody>
      </p:sp>
      <p:sp>
        <p:nvSpPr>
          <p:cNvPr id="6" name="Rectangle 60"/>
          <p:cNvSpPr>
            <a:spLocks noGrp="1" noChangeArrowheads="1"/>
          </p:cNvSpPr>
          <p:nvPr>
            <p:ph type="sldNum" sz="quarter" idx="12"/>
          </p:nvPr>
        </p:nvSpPr>
        <p:spPr>
          <a:ln/>
        </p:spPr>
        <p:txBody>
          <a:bodyPr/>
          <a:lstStyle>
            <a:lvl1pPr>
              <a:defRPr/>
            </a:lvl1pPr>
          </a:lstStyle>
          <a:p>
            <a:pPr>
              <a:defRPr/>
            </a:pPr>
            <a:fld id="{7B6D098A-BB6C-E549-8A64-33F73D141120}" type="slidenum">
              <a:rPr lang="de-DE" smtClean="0"/>
              <a:pPr>
                <a:defRPr/>
              </a:pPr>
              <a:t>‹Nr.›</a:t>
            </a:fld>
            <a:endParaRPr lang="de-DE"/>
          </a:p>
        </p:txBody>
      </p:sp>
    </p:spTree>
    <p:extLst>
      <p:ext uri="{BB962C8B-B14F-4D97-AF65-F5344CB8AC3E}">
        <p14:creationId xmlns:p14="http://schemas.microsoft.com/office/powerpoint/2010/main" val="2451976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2125" y="595313"/>
            <a:ext cx="2057400" cy="564356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69925" y="595313"/>
            <a:ext cx="6019800" cy="564356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8"/>
          <p:cNvSpPr>
            <a:spLocks noGrp="1" noChangeArrowheads="1"/>
          </p:cNvSpPr>
          <p:nvPr>
            <p:ph type="dt" sz="half" idx="10"/>
          </p:nvPr>
        </p:nvSpPr>
        <p:spPr>
          <a:ln/>
        </p:spPr>
        <p:txBody>
          <a:bodyPr/>
          <a:lstStyle>
            <a:lvl1pPr>
              <a:defRPr/>
            </a:lvl1pPr>
          </a:lstStyle>
          <a:p>
            <a:pPr>
              <a:defRPr/>
            </a:pPr>
            <a:endParaRPr lang="de-DE"/>
          </a:p>
        </p:txBody>
      </p:sp>
      <p:sp>
        <p:nvSpPr>
          <p:cNvPr id="5" name="Rectangle 59"/>
          <p:cNvSpPr>
            <a:spLocks noGrp="1" noChangeArrowheads="1"/>
          </p:cNvSpPr>
          <p:nvPr>
            <p:ph type="ftr" sz="quarter" idx="11"/>
          </p:nvPr>
        </p:nvSpPr>
        <p:spPr>
          <a:ln/>
        </p:spPr>
        <p:txBody>
          <a:bodyPr/>
          <a:lstStyle>
            <a:lvl1pPr>
              <a:defRPr/>
            </a:lvl1pPr>
          </a:lstStyle>
          <a:p>
            <a:pPr>
              <a:defRPr/>
            </a:pPr>
            <a:endParaRPr lang="de-DE"/>
          </a:p>
        </p:txBody>
      </p:sp>
      <p:sp>
        <p:nvSpPr>
          <p:cNvPr id="6" name="Rectangle 60"/>
          <p:cNvSpPr>
            <a:spLocks noGrp="1" noChangeArrowheads="1"/>
          </p:cNvSpPr>
          <p:nvPr>
            <p:ph type="sldNum" sz="quarter" idx="12"/>
          </p:nvPr>
        </p:nvSpPr>
        <p:spPr>
          <a:ln/>
        </p:spPr>
        <p:txBody>
          <a:bodyPr/>
          <a:lstStyle>
            <a:lvl1pPr>
              <a:defRPr/>
            </a:lvl1pPr>
          </a:lstStyle>
          <a:p>
            <a:pPr>
              <a:defRPr/>
            </a:pPr>
            <a:fld id="{C1AAA093-1ADB-CE4D-B912-CA64A313E1F9}" type="slidenum">
              <a:rPr lang="de-DE" smtClean="0"/>
              <a:pPr>
                <a:defRPr/>
              </a:pPr>
              <a:t>‹Nr.›</a:t>
            </a:fld>
            <a:endParaRPr lang="de-DE"/>
          </a:p>
        </p:txBody>
      </p:sp>
    </p:spTree>
    <p:extLst>
      <p:ext uri="{BB962C8B-B14F-4D97-AF65-F5344CB8AC3E}">
        <p14:creationId xmlns:p14="http://schemas.microsoft.com/office/powerpoint/2010/main" val="24231698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1C1639DE-0D3F-493B-9B00-1071C675560B}" type="slidenum">
              <a:rPr lang="de-DE"/>
              <a:pPr>
                <a:defRPr/>
              </a:pPr>
              <a:t>‹Nr.›</a:t>
            </a:fld>
            <a:endParaRPr lang="de-DE" dirty="0"/>
          </a:p>
        </p:txBody>
      </p:sp>
    </p:spTree>
    <p:extLst>
      <p:ext uri="{BB962C8B-B14F-4D97-AF65-F5344CB8AC3E}">
        <p14:creationId xmlns:p14="http://schemas.microsoft.com/office/powerpoint/2010/main" val="2765026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6C393793-378F-4F2F-B442-849F7B84FBFC}" type="slidenum">
              <a:rPr lang="de-DE"/>
              <a:pPr>
                <a:defRPr/>
              </a:pPr>
              <a:t>‹Nr.›</a:t>
            </a:fld>
            <a:endParaRPr lang="de-DE" dirty="0"/>
          </a:p>
        </p:txBody>
      </p:sp>
    </p:spTree>
    <p:extLst>
      <p:ext uri="{BB962C8B-B14F-4D97-AF65-F5344CB8AC3E}">
        <p14:creationId xmlns:p14="http://schemas.microsoft.com/office/powerpoint/2010/main" val="24777163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E3A13A4B-9F94-4F83-99F0-704EC60EC735}" type="slidenum">
              <a:rPr lang="de-DE"/>
              <a:pPr>
                <a:defRPr/>
              </a:pPr>
              <a:t>‹Nr.›</a:t>
            </a:fld>
            <a:endParaRPr lang="de-DE" dirty="0"/>
          </a:p>
        </p:txBody>
      </p:sp>
    </p:spTree>
    <p:extLst>
      <p:ext uri="{BB962C8B-B14F-4D97-AF65-F5344CB8AC3E}">
        <p14:creationId xmlns:p14="http://schemas.microsoft.com/office/powerpoint/2010/main" val="14558801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69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860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62"/>
          <p:cNvSpPr>
            <a:spLocks noGrp="1" noChangeArrowheads="1"/>
          </p:cNvSpPr>
          <p:nvPr>
            <p:ph type="dt" sz="half" idx="10"/>
          </p:nvPr>
        </p:nvSpPr>
        <p:spPr>
          <a:ln/>
        </p:spPr>
        <p:txBody>
          <a:bodyPr/>
          <a:lstStyle>
            <a:lvl1pPr>
              <a:defRPr/>
            </a:lvl1pPr>
          </a:lstStyle>
          <a:p>
            <a:pPr>
              <a:defRPr/>
            </a:pPr>
            <a:endParaRPr lang="de-DE"/>
          </a:p>
        </p:txBody>
      </p:sp>
      <p:sp>
        <p:nvSpPr>
          <p:cNvPr id="6" name="Rectangle 63"/>
          <p:cNvSpPr>
            <a:spLocks noGrp="1" noChangeArrowheads="1"/>
          </p:cNvSpPr>
          <p:nvPr>
            <p:ph type="ftr" sz="quarter" idx="11"/>
          </p:nvPr>
        </p:nvSpPr>
        <p:spPr>
          <a:ln/>
        </p:spPr>
        <p:txBody>
          <a:bodyPr/>
          <a:lstStyle>
            <a:lvl1pPr>
              <a:defRPr/>
            </a:lvl1pPr>
          </a:lstStyle>
          <a:p>
            <a:pPr>
              <a:defRPr/>
            </a:pPr>
            <a:endParaRPr lang="de-DE"/>
          </a:p>
        </p:txBody>
      </p:sp>
      <p:sp>
        <p:nvSpPr>
          <p:cNvPr id="7" name="Rectangle 64"/>
          <p:cNvSpPr>
            <a:spLocks noGrp="1" noChangeArrowheads="1"/>
          </p:cNvSpPr>
          <p:nvPr>
            <p:ph type="sldNum" sz="quarter" idx="12"/>
          </p:nvPr>
        </p:nvSpPr>
        <p:spPr>
          <a:ln/>
        </p:spPr>
        <p:txBody>
          <a:bodyPr/>
          <a:lstStyle>
            <a:lvl1pPr>
              <a:defRPr/>
            </a:lvl1pPr>
          </a:lstStyle>
          <a:p>
            <a:pPr>
              <a:defRPr/>
            </a:pPr>
            <a:fld id="{31AB4800-5451-48F3-B3AF-6C83819B872A}" type="slidenum">
              <a:rPr lang="de-DE"/>
              <a:pPr>
                <a:defRPr/>
              </a:pPr>
              <a:t>‹Nr.›</a:t>
            </a:fld>
            <a:endParaRPr lang="de-DE" dirty="0"/>
          </a:p>
        </p:txBody>
      </p:sp>
    </p:spTree>
    <p:extLst>
      <p:ext uri="{BB962C8B-B14F-4D97-AF65-F5344CB8AC3E}">
        <p14:creationId xmlns:p14="http://schemas.microsoft.com/office/powerpoint/2010/main" val="3970765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62"/>
          <p:cNvSpPr>
            <a:spLocks noGrp="1" noChangeArrowheads="1"/>
          </p:cNvSpPr>
          <p:nvPr>
            <p:ph type="dt" sz="half" idx="10"/>
          </p:nvPr>
        </p:nvSpPr>
        <p:spPr>
          <a:ln/>
        </p:spPr>
        <p:txBody>
          <a:bodyPr/>
          <a:lstStyle>
            <a:lvl1pPr>
              <a:defRPr/>
            </a:lvl1pPr>
          </a:lstStyle>
          <a:p>
            <a:pPr>
              <a:defRPr/>
            </a:pPr>
            <a:endParaRPr lang="de-DE"/>
          </a:p>
        </p:txBody>
      </p:sp>
      <p:sp>
        <p:nvSpPr>
          <p:cNvPr id="8" name="Rectangle 63"/>
          <p:cNvSpPr>
            <a:spLocks noGrp="1" noChangeArrowheads="1"/>
          </p:cNvSpPr>
          <p:nvPr>
            <p:ph type="ftr" sz="quarter" idx="11"/>
          </p:nvPr>
        </p:nvSpPr>
        <p:spPr>
          <a:ln/>
        </p:spPr>
        <p:txBody>
          <a:bodyPr/>
          <a:lstStyle>
            <a:lvl1pPr>
              <a:defRPr/>
            </a:lvl1pPr>
          </a:lstStyle>
          <a:p>
            <a:pPr>
              <a:defRPr/>
            </a:pPr>
            <a:endParaRPr lang="de-DE"/>
          </a:p>
        </p:txBody>
      </p:sp>
      <p:sp>
        <p:nvSpPr>
          <p:cNvPr id="9" name="Rectangle 64"/>
          <p:cNvSpPr>
            <a:spLocks noGrp="1" noChangeArrowheads="1"/>
          </p:cNvSpPr>
          <p:nvPr>
            <p:ph type="sldNum" sz="quarter" idx="12"/>
          </p:nvPr>
        </p:nvSpPr>
        <p:spPr>
          <a:ln/>
        </p:spPr>
        <p:txBody>
          <a:bodyPr/>
          <a:lstStyle>
            <a:lvl1pPr>
              <a:defRPr/>
            </a:lvl1pPr>
          </a:lstStyle>
          <a:p>
            <a:pPr>
              <a:defRPr/>
            </a:pPr>
            <a:fld id="{6447A5C5-2B20-43CD-92CB-CD76A29BAA18}" type="slidenum">
              <a:rPr lang="de-DE"/>
              <a:pPr>
                <a:defRPr/>
              </a:pPr>
              <a:t>‹Nr.›</a:t>
            </a:fld>
            <a:endParaRPr lang="de-DE" dirty="0"/>
          </a:p>
        </p:txBody>
      </p:sp>
    </p:spTree>
    <p:extLst>
      <p:ext uri="{BB962C8B-B14F-4D97-AF65-F5344CB8AC3E}">
        <p14:creationId xmlns:p14="http://schemas.microsoft.com/office/powerpoint/2010/main" val="38696542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62"/>
          <p:cNvSpPr>
            <a:spLocks noGrp="1" noChangeArrowheads="1"/>
          </p:cNvSpPr>
          <p:nvPr>
            <p:ph type="dt" sz="half" idx="10"/>
          </p:nvPr>
        </p:nvSpPr>
        <p:spPr>
          <a:ln/>
        </p:spPr>
        <p:txBody>
          <a:bodyPr/>
          <a:lstStyle>
            <a:lvl1pPr>
              <a:defRPr/>
            </a:lvl1pPr>
          </a:lstStyle>
          <a:p>
            <a:pPr>
              <a:defRPr/>
            </a:pPr>
            <a:endParaRPr lang="de-DE"/>
          </a:p>
        </p:txBody>
      </p:sp>
      <p:sp>
        <p:nvSpPr>
          <p:cNvPr id="4" name="Rectangle 63"/>
          <p:cNvSpPr>
            <a:spLocks noGrp="1" noChangeArrowheads="1"/>
          </p:cNvSpPr>
          <p:nvPr>
            <p:ph type="ftr" sz="quarter" idx="11"/>
          </p:nvPr>
        </p:nvSpPr>
        <p:spPr>
          <a:ln/>
        </p:spPr>
        <p:txBody>
          <a:bodyPr/>
          <a:lstStyle>
            <a:lvl1pPr>
              <a:defRPr/>
            </a:lvl1pPr>
          </a:lstStyle>
          <a:p>
            <a:pPr>
              <a:defRPr/>
            </a:pPr>
            <a:endParaRPr lang="de-DE"/>
          </a:p>
        </p:txBody>
      </p:sp>
      <p:sp>
        <p:nvSpPr>
          <p:cNvPr id="5" name="Rectangle 64"/>
          <p:cNvSpPr>
            <a:spLocks noGrp="1" noChangeArrowheads="1"/>
          </p:cNvSpPr>
          <p:nvPr>
            <p:ph type="sldNum" sz="quarter" idx="12"/>
          </p:nvPr>
        </p:nvSpPr>
        <p:spPr>
          <a:ln/>
        </p:spPr>
        <p:txBody>
          <a:bodyPr/>
          <a:lstStyle>
            <a:lvl1pPr>
              <a:defRPr/>
            </a:lvl1pPr>
          </a:lstStyle>
          <a:p>
            <a:pPr>
              <a:defRPr/>
            </a:pPr>
            <a:fld id="{17F2DA6C-1257-4492-9EA9-F62299992589}" type="slidenum">
              <a:rPr lang="de-DE"/>
              <a:pPr>
                <a:defRPr/>
              </a:pPr>
              <a:t>‹Nr.›</a:t>
            </a:fld>
            <a:endParaRPr lang="de-DE" dirty="0"/>
          </a:p>
        </p:txBody>
      </p:sp>
    </p:spTree>
    <p:extLst>
      <p:ext uri="{BB962C8B-B14F-4D97-AF65-F5344CB8AC3E}">
        <p14:creationId xmlns:p14="http://schemas.microsoft.com/office/powerpoint/2010/main" val="41551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669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860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62"/>
          <p:cNvSpPr>
            <a:spLocks noGrp="1" noChangeArrowheads="1"/>
          </p:cNvSpPr>
          <p:nvPr>
            <p:ph type="dt" sz="half" idx="10"/>
          </p:nvPr>
        </p:nvSpPr>
        <p:spPr>
          <a:ln/>
        </p:spPr>
        <p:txBody>
          <a:bodyPr/>
          <a:lstStyle>
            <a:lvl1pPr>
              <a:defRPr/>
            </a:lvl1pPr>
          </a:lstStyle>
          <a:p>
            <a:pPr>
              <a:defRPr/>
            </a:pPr>
            <a:endParaRPr lang="de-DE"/>
          </a:p>
        </p:txBody>
      </p:sp>
      <p:sp>
        <p:nvSpPr>
          <p:cNvPr id="6" name="Rectangle 63"/>
          <p:cNvSpPr>
            <a:spLocks noGrp="1" noChangeArrowheads="1"/>
          </p:cNvSpPr>
          <p:nvPr>
            <p:ph type="ftr" sz="quarter" idx="11"/>
          </p:nvPr>
        </p:nvSpPr>
        <p:spPr>
          <a:ln/>
        </p:spPr>
        <p:txBody>
          <a:bodyPr/>
          <a:lstStyle>
            <a:lvl1pPr>
              <a:defRPr/>
            </a:lvl1pPr>
          </a:lstStyle>
          <a:p>
            <a:pPr>
              <a:defRPr/>
            </a:pPr>
            <a:endParaRPr lang="de-DE"/>
          </a:p>
        </p:txBody>
      </p:sp>
      <p:sp>
        <p:nvSpPr>
          <p:cNvPr id="7" name="Rectangle 64"/>
          <p:cNvSpPr>
            <a:spLocks noGrp="1" noChangeArrowheads="1"/>
          </p:cNvSpPr>
          <p:nvPr>
            <p:ph type="sldNum" sz="quarter" idx="12"/>
          </p:nvPr>
        </p:nvSpPr>
        <p:spPr>
          <a:ln/>
        </p:spPr>
        <p:txBody>
          <a:bodyPr/>
          <a:lstStyle>
            <a:lvl1pPr>
              <a:defRPr/>
            </a:lvl1pPr>
          </a:lstStyle>
          <a:p>
            <a:pPr>
              <a:defRPr/>
            </a:pPr>
            <a:fld id="{8C264FF8-8010-AB48-8AE3-A5FDD7A737CF}" type="slidenum">
              <a:rPr lang="de-DE"/>
              <a:pPr>
                <a:defRPr/>
              </a:pPr>
              <a:t>‹Nr.›</a:t>
            </a:fld>
            <a:endParaRPr lang="de-DE"/>
          </a:p>
        </p:txBody>
      </p:sp>
    </p:spTree>
    <p:extLst>
      <p:ext uri="{BB962C8B-B14F-4D97-AF65-F5344CB8AC3E}">
        <p14:creationId xmlns:p14="http://schemas.microsoft.com/office/powerpoint/2010/main" val="41918272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2"/>
          <p:cNvSpPr>
            <a:spLocks noGrp="1" noChangeArrowheads="1"/>
          </p:cNvSpPr>
          <p:nvPr>
            <p:ph type="dt" sz="half" idx="10"/>
          </p:nvPr>
        </p:nvSpPr>
        <p:spPr>
          <a:ln/>
        </p:spPr>
        <p:txBody>
          <a:bodyPr/>
          <a:lstStyle>
            <a:lvl1pPr>
              <a:defRPr/>
            </a:lvl1pPr>
          </a:lstStyle>
          <a:p>
            <a:pPr>
              <a:defRPr/>
            </a:pPr>
            <a:endParaRPr lang="de-DE"/>
          </a:p>
        </p:txBody>
      </p:sp>
      <p:sp>
        <p:nvSpPr>
          <p:cNvPr id="3" name="Rectangle 63"/>
          <p:cNvSpPr>
            <a:spLocks noGrp="1" noChangeArrowheads="1"/>
          </p:cNvSpPr>
          <p:nvPr>
            <p:ph type="ftr" sz="quarter" idx="11"/>
          </p:nvPr>
        </p:nvSpPr>
        <p:spPr>
          <a:ln/>
        </p:spPr>
        <p:txBody>
          <a:bodyPr/>
          <a:lstStyle>
            <a:lvl1pPr>
              <a:defRPr/>
            </a:lvl1pPr>
          </a:lstStyle>
          <a:p>
            <a:pPr>
              <a:defRPr/>
            </a:pPr>
            <a:endParaRPr lang="de-DE"/>
          </a:p>
        </p:txBody>
      </p:sp>
      <p:sp>
        <p:nvSpPr>
          <p:cNvPr id="4" name="Rectangle 64"/>
          <p:cNvSpPr>
            <a:spLocks noGrp="1" noChangeArrowheads="1"/>
          </p:cNvSpPr>
          <p:nvPr>
            <p:ph type="sldNum" sz="quarter" idx="12"/>
          </p:nvPr>
        </p:nvSpPr>
        <p:spPr>
          <a:ln/>
        </p:spPr>
        <p:txBody>
          <a:bodyPr/>
          <a:lstStyle>
            <a:lvl1pPr>
              <a:defRPr/>
            </a:lvl1pPr>
          </a:lstStyle>
          <a:p>
            <a:pPr>
              <a:defRPr/>
            </a:pPr>
            <a:fld id="{13F11192-8079-412B-8076-A9042D7F7479}" type="slidenum">
              <a:rPr lang="de-DE"/>
              <a:pPr>
                <a:defRPr/>
              </a:pPr>
              <a:t>‹Nr.›</a:t>
            </a:fld>
            <a:endParaRPr lang="de-DE" dirty="0"/>
          </a:p>
        </p:txBody>
      </p:sp>
    </p:spTree>
    <p:extLst>
      <p:ext uri="{BB962C8B-B14F-4D97-AF65-F5344CB8AC3E}">
        <p14:creationId xmlns:p14="http://schemas.microsoft.com/office/powerpoint/2010/main" val="21111715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62"/>
          <p:cNvSpPr>
            <a:spLocks noGrp="1" noChangeArrowheads="1"/>
          </p:cNvSpPr>
          <p:nvPr>
            <p:ph type="dt" sz="half" idx="10"/>
          </p:nvPr>
        </p:nvSpPr>
        <p:spPr>
          <a:ln/>
        </p:spPr>
        <p:txBody>
          <a:bodyPr/>
          <a:lstStyle>
            <a:lvl1pPr>
              <a:defRPr/>
            </a:lvl1pPr>
          </a:lstStyle>
          <a:p>
            <a:pPr>
              <a:defRPr/>
            </a:pPr>
            <a:endParaRPr lang="de-DE"/>
          </a:p>
        </p:txBody>
      </p:sp>
      <p:sp>
        <p:nvSpPr>
          <p:cNvPr id="6" name="Rectangle 63"/>
          <p:cNvSpPr>
            <a:spLocks noGrp="1" noChangeArrowheads="1"/>
          </p:cNvSpPr>
          <p:nvPr>
            <p:ph type="ftr" sz="quarter" idx="11"/>
          </p:nvPr>
        </p:nvSpPr>
        <p:spPr>
          <a:ln/>
        </p:spPr>
        <p:txBody>
          <a:bodyPr/>
          <a:lstStyle>
            <a:lvl1pPr>
              <a:defRPr/>
            </a:lvl1pPr>
          </a:lstStyle>
          <a:p>
            <a:pPr>
              <a:defRPr/>
            </a:pPr>
            <a:endParaRPr lang="de-DE"/>
          </a:p>
        </p:txBody>
      </p:sp>
      <p:sp>
        <p:nvSpPr>
          <p:cNvPr id="7" name="Rectangle 64"/>
          <p:cNvSpPr>
            <a:spLocks noGrp="1" noChangeArrowheads="1"/>
          </p:cNvSpPr>
          <p:nvPr>
            <p:ph type="sldNum" sz="quarter" idx="12"/>
          </p:nvPr>
        </p:nvSpPr>
        <p:spPr>
          <a:ln/>
        </p:spPr>
        <p:txBody>
          <a:bodyPr/>
          <a:lstStyle>
            <a:lvl1pPr>
              <a:defRPr/>
            </a:lvl1pPr>
          </a:lstStyle>
          <a:p>
            <a:pPr>
              <a:defRPr/>
            </a:pPr>
            <a:fld id="{89729B24-43B3-42D0-9B71-88B73B279A00}" type="slidenum">
              <a:rPr lang="de-DE"/>
              <a:pPr>
                <a:defRPr/>
              </a:pPr>
              <a:t>‹Nr.›</a:t>
            </a:fld>
            <a:endParaRPr lang="de-DE" dirty="0"/>
          </a:p>
        </p:txBody>
      </p:sp>
    </p:spTree>
    <p:extLst>
      <p:ext uri="{BB962C8B-B14F-4D97-AF65-F5344CB8AC3E}">
        <p14:creationId xmlns:p14="http://schemas.microsoft.com/office/powerpoint/2010/main" val="8131565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62"/>
          <p:cNvSpPr>
            <a:spLocks noGrp="1" noChangeArrowheads="1"/>
          </p:cNvSpPr>
          <p:nvPr>
            <p:ph type="dt" sz="half" idx="10"/>
          </p:nvPr>
        </p:nvSpPr>
        <p:spPr>
          <a:ln/>
        </p:spPr>
        <p:txBody>
          <a:bodyPr/>
          <a:lstStyle>
            <a:lvl1pPr>
              <a:defRPr/>
            </a:lvl1pPr>
          </a:lstStyle>
          <a:p>
            <a:pPr>
              <a:defRPr/>
            </a:pPr>
            <a:endParaRPr lang="de-DE"/>
          </a:p>
        </p:txBody>
      </p:sp>
      <p:sp>
        <p:nvSpPr>
          <p:cNvPr id="6" name="Rectangle 63"/>
          <p:cNvSpPr>
            <a:spLocks noGrp="1" noChangeArrowheads="1"/>
          </p:cNvSpPr>
          <p:nvPr>
            <p:ph type="ftr" sz="quarter" idx="11"/>
          </p:nvPr>
        </p:nvSpPr>
        <p:spPr>
          <a:ln/>
        </p:spPr>
        <p:txBody>
          <a:bodyPr/>
          <a:lstStyle>
            <a:lvl1pPr>
              <a:defRPr/>
            </a:lvl1pPr>
          </a:lstStyle>
          <a:p>
            <a:pPr>
              <a:defRPr/>
            </a:pPr>
            <a:endParaRPr lang="de-DE"/>
          </a:p>
        </p:txBody>
      </p:sp>
      <p:sp>
        <p:nvSpPr>
          <p:cNvPr id="7" name="Rectangle 64"/>
          <p:cNvSpPr>
            <a:spLocks noGrp="1" noChangeArrowheads="1"/>
          </p:cNvSpPr>
          <p:nvPr>
            <p:ph type="sldNum" sz="quarter" idx="12"/>
          </p:nvPr>
        </p:nvSpPr>
        <p:spPr>
          <a:ln/>
        </p:spPr>
        <p:txBody>
          <a:bodyPr/>
          <a:lstStyle>
            <a:lvl1pPr>
              <a:defRPr/>
            </a:lvl1pPr>
          </a:lstStyle>
          <a:p>
            <a:pPr>
              <a:defRPr/>
            </a:pPr>
            <a:fld id="{341B5A8A-70A2-494E-986B-1C4F44B1F54D}" type="slidenum">
              <a:rPr lang="de-DE"/>
              <a:pPr>
                <a:defRPr/>
              </a:pPr>
              <a:t>‹Nr.›</a:t>
            </a:fld>
            <a:endParaRPr lang="de-DE" dirty="0"/>
          </a:p>
        </p:txBody>
      </p:sp>
    </p:spTree>
    <p:extLst>
      <p:ext uri="{BB962C8B-B14F-4D97-AF65-F5344CB8AC3E}">
        <p14:creationId xmlns:p14="http://schemas.microsoft.com/office/powerpoint/2010/main" val="23804504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B39B4078-3147-41F2-8AA9-9834DDF1C8F8}" type="slidenum">
              <a:rPr lang="de-DE"/>
              <a:pPr>
                <a:defRPr/>
              </a:pPr>
              <a:t>‹Nr.›</a:t>
            </a:fld>
            <a:endParaRPr lang="de-DE" dirty="0"/>
          </a:p>
        </p:txBody>
      </p:sp>
    </p:spTree>
    <p:extLst>
      <p:ext uri="{BB962C8B-B14F-4D97-AF65-F5344CB8AC3E}">
        <p14:creationId xmlns:p14="http://schemas.microsoft.com/office/powerpoint/2010/main" val="34719760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2125" y="595313"/>
            <a:ext cx="2057400" cy="564356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69925" y="595313"/>
            <a:ext cx="6019800" cy="564356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62"/>
          <p:cNvSpPr>
            <a:spLocks noGrp="1" noChangeArrowheads="1"/>
          </p:cNvSpPr>
          <p:nvPr>
            <p:ph type="dt" sz="half" idx="10"/>
          </p:nvPr>
        </p:nvSpPr>
        <p:spPr>
          <a:ln/>
        </p:spPr>
        <p:txBody>
          <a:bodyPr/>
          <a:lstStyle>
            <a:lvl1pPr>
              <a:defRPr/>
            </a:lvl1pPr>
          </a:lstStyle>
          <a:p>
            <a:pPr>
              <a:defRPr/>
            </a:pPr>
            <a:endParaRPr lang="de-DE"/>
          </a:p>
        </p:txBody>
      </p:sp>
      <p:sp>
        <p:nvSpPr>
          <p:cNvPr id="5" name="Rectangle 63"/>
          <p:cNvSpPr>
            <a:spLocks noGrp="1" noChangeArrowheads="1"/>
          </p:cNvSpPr>
          <p:nvPr>
            <p:ph type="ftr" sz="quarter" idx="11"/>
          </p:nvPr>
        </p:nvSpPr>
        <p:spPr>
          <a:ln/>
        </p:spPr>
        <p:txBody>
          <a:bodyPr/>
          <a:lstStyle>
            <a:lvl1pPr>
              <a:defRPr/>
            </a:lvl1pPr>
          </a:lstStyle>
          <a:p>
            <a:pPr>
              <a:defRPr/>
            </a:pPr>
            <a:endParaRPr lang="de-DE"/>
          </a:p>
        </p:txBody>
      </p:sp>
      <p:sp>
        <p:nvSpPr>
          <p:cNvPr id="6" name="Rectangle 64"/>
          <p:cNvSpPr>
            <a:spLocks noGrp="1" noChangeArrowheads="1"/>
          </p:cNvSpPr>
          <p:nvPr>
            <p:ph type="sldNum" sz="quarter" idx="12"/>
          </p:nvPr>
        </p:nvSpPr>
        <p:spPr>
          <a:ln/>
        </p:spPr>
        <p:txBody>
          <a:bodyPr/>
          <a:lstStyle>
            <a:lvl1pPr>
              <a:defRPr/>
            </a:lvl1pPr>
          </a:lstStyle>
          <a:p>
            <a:pPr>
              <a:defRPr/>
            </a:pPr>
            <a:fld id="{0F7D1194-ADE9-4135-BCE2-01C5F3D7274A}" type="slidenum">
              <a:rPr lang="de-DE"/>
              <a:pPr>
                <a:defRPr/>
              </a:pPr>
              <a:t>‹Nr.›</a:t>
            </a:fld>
            <a:endParaRPr lang="de-DE" dirty="0"/>
          </a:p>
        </p:txBody>
      </p:sp>
    </p:spTree>
    <p:extLst>
      <p:ext uri="{BB962C8B-B14F-4D97-AF65-F5344CB8AC3E}">
        <p14:creationId xmlns:p14="http://schemas.microsoft.com/office/powerpoint/2010/main" val="25089775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DE13C181-F3D1-49CB-BF4D-B9F2EA0F4B12}" type="slidenum">
              <a:rPr lang="de-DE"/>
              <a:pPr>
                <a:defRPr/>
              </a:pPr>
              <a:t>‹Nr.›</a:t>
            </a:fld>
            <a:endParaRPr lang="de-DE" dirty="0"/>
          </a:p>
        </p:txBody>
      </p:sp>
    </p:spTree>
    <p:extLst>
      <p:ext uri="{BB962C8B-B14F-4D97-AF65-F5344CB8AC3E}">
        <p14:creationId xmlns:p14="http://schemas.microsoft.com/office/powerpoint/2010/main" val="261536556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282F9377-844F-4F86-B47B-C3CAC90C4BB8}" type="slidenum">
              <a:rPr lang="de-DE"/>
              <a:pPr>
                <a:defRPr/>
              </a:pPr>
              <a:t>‹Nr.›</a:t>
            </a:fld>
            <a:endParaRPr lang="de-DE" dirty="0"/>
          </a:p>
        </p:txBody>
      </p:sp>
    </p:spTree>
    <p:extLst>
      <p:ext uri="{BB962C8B-B14F-4D97-AF65-F5344CB8AC3E}">
        <p14:creationId xmlns:p14="http://schemas.microsoft.com/office/powerpoint/2010/main" val="290433183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EE8798F8-7AA8-42F0-9FF6-F2CB1672E355}" type="slidenum">
              <a:rPr lang="de-DE"/>
              <a:pPr>
                <a:defRPr/>
              </a:pPr>
              <a:t>‹Nr.›</a:t>
            </a:fld>
            <a:endParaRPr lang="de-DE" dirty="0"/>
          </a:p>
        </p:txBody>
      </p:sp>
    </p:spTree>
    <p:extLst>
      <p:ext uri="{BB962C8B-B14F-4D97-AF65-F5344CB8AC3E}">
        <p14:creationId xmlns:p14="http://schemas.microsoft.com/office/powerpoint/2010/main" val="322997998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69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860925" y="1844675"/>
            <a:ext cx="4038600"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9"/>
          <p:cNvSpPr>
            <a:spLocks noGrp="1" noChangeArrowheads="1"/>
          </p:cNvSpPr>
          <p:nvPr>
            <p:ph type="dt" sz="half" idx="10"/>
          </p:nvPr>
        </p:nvSpPr>
        <p:spPr>
          <a:ln/>
        </p:spPr>
        <p:txBody>
          <a:bodyPr/>
          <a:lstStyle>
            <a:lvl1pPr>
              <a:defRPr/>
            </a:lvl1pPr>
          </a:lstStyle>
          <a:p>
            <a:pPr>
              <a:defRPr/>
            </a:pPr>
            <a:endParaRPr lang="de-DE"/>
          </a:p>
        </p:txBody>
      </p:sp>
      <p:sp>
        <p:nvSpPr>
          <p:cNvPr id="6" name="Rectangle 50"/>
          <p:cNvSpPr>
            <a:spLocks noGrp="1" noChangeArrowheads="1"/>
          </p:cNvSpPr>
          <p:nvPr>
            <p:ph type="ftr" sz="quarter" idx="11"/>
          </p:nvPr>
        </p:nvSpPr>
        <p:spPr>
          <a:ln/>
        </p:spPr>
        <p:txBody>
          <a:bodyPr/>
          <a:lstStyle>
            <a:lvl1pPr>
              <a:defRPr/>
            </a:lvl1pPr>
          </a:lstStyle>
          <a:p>
            <a:pPr>
              <a:defRPr/>
            </a:pPr>
            <a:endParaRPr lang="de-DE"/>
          </a:p>
        </p:txBody>
      </p:sp>
      <p:sp>
        <p:nvSpPr>
          <p:cNvPr id="7" name="Rectangle 51"/>
          <p:cNvSpPr>
            <a:spLocks noGrp="1" noChangeArrowheads="1"/>
          </p:cNvSpPr>
          <p:nvPr>
            <p:ph type="sldNum" sz="quarter" idx="12"/>
          </p:nvPr>
        </p:nvSpPr>
        <p:spPr>
          <a:ln/>
        </p:spPr>
        <p:txBody>
          <a:bodyPr/>
          <a:lstStyle>
            <a:lvl1pPr>
              <a:defRPr/>
            </a:lvl1pPr>
          </a:lstStyle>
          <a:p>
            <a:pPr>
              <a:defRPr/>
            </a:pPr>
            <a:fld id="{692B451B-DA36-4C80-B3E2-B20024AE37CC}" type="slidenum">
              <a:rPr lang="de-DE"/>
              <a:pPr>
                <a:defRPr/>
              </a:pPr>
              <a:t>‹Nr.›</a:t>
            </a:fld>
            <a:endParaRPr lang="de-DE" dirty="0"/>
          </a:p>
        </p:txBody>
      </p:sp>
    </p:spTree>
    <p:extLst>
      <p:ext uri="{BB962C8B-B14F-4D97-AF65-F5344CB8AC3E}">
        <p14:creationId xmlns:p14="http://schemas.microsoft.com/office/powerpoint/2010/main" val="8719703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9"/>
          <p:cNvSpPr>
            <a:spLocks noGrp="1" noChangeArrowheads="1"/>
          </p:cNvSpPr>
          <p:nvPr>
            <p:ph type="dt" sz="half" idx="10"/>
          </p:nvPr>
        </p:nvSpPr>
        <p:spPr>
          <a:ln/>
        </p:spPr>
        <p:txBody>
          <a:bodyPr/>
          <a:lstStyle>
            <a:lvl1pPr>
              <a:defRPr/>
            </a:lvl1pPr>
          </a:lstStyle>
          <a:p>
            <a:pPr>
              <a:defRPr/>
            </a:pPr>
            <a:endParaRPr lang="de-DE"/>
          </a:p>
        </p:txBody>
      </p:sp>
      <p:sp>
        <p:nvSpPr>
          <p:cNvPr id="8" name="Rectangle 50"/>
          <p:cNvSpPr>
            <a:spLocks noGrp="1" noChangeArrowheads="1"/>
          </p:cNvSpPr>
          <p:nvPr>
            <p:ph type="ftr" sz="quarter" idx="11"/>
          </p:nvPr>
        </p:nvSpPr>
        <p:spPr>
          <a:ln/>
        </p:spPr>
        <p:txBody>
          <a:bodyPr/>
          <a:lstStyle>
            <a:lvl1pPr>
              <a:defRPr/>
            </a:lvl1pPr>
          </a:lstStyle>
          <a:p>
            <a:pPr>
              <a:defRPr/>
            </a:pPr>
            <a:endParaRPr lang="de-DE"/>
          </a:p>
        </p:txBody>
      </p:sp>
      <p:sp>
        <p:nvSpPr>
          <p:cNvPr id="9" name="Rectangle 51"/>
          <p:cNvSpPr>
            <a:spLocks noGrp="1" noChangeArrowheads="1"/>
          </p:cNvSpPr>
          <p:nvPr>
            <p:ph type="sldNum" sz="quarter" idx="12"/>
          </p:nvPr>
        </p:nvSpPr>
        <p:spPr>
          <a:ln/>
        </p:spPr>
        <p:txBody>
          <a:bodyPr/>
          <a:lstStyle>
            <a:lvl1pPr>
              <a:defRPr/>
            </a:lvl1pPr>
          </a:lstStyle>
          <a:p>
            <a:pPr>
              <a:defRPr/>
            </a:pPr>
            <a:fld id="{9149F303-063B-4CBB-9953-904221BAF020}" type="slidenum">
              <a:rPr lang="de-DE"/>
              <a:pPr>
                <a:defRPr/>
              </a:pPr>
              <a:t>‹Nr.›</a:t>
            </a:fld>
            <a:endParaRPr lang="de-DE" dirty="0"/>
          </a:p>
        </p:txBody>
      </p:sp>
    </p:spTree>
    <p:extLst>
      <p:ext uri="{BB962C8B-B14F-4D97-AF65-F5344CB8AC3E}">
        <p14:creationId xmlns:p14="http://schemas.microsoft.com/office/powerpoint/2010/main" val="2248442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62"/>
          <p:cNvSpPr>
            <a:spLocks noGrp="1" noChangeArrowheads="1"/>
          </p:cNvSpPr>
          <p:nvPr>
            <p:ph type="dt" sz="half" idx="10"/>
          </p:nvPr>
        </p:nvSpPr>
        <p:spPr>
          <a:ln/>
        </p:spPr>
        <p:txBody>
          <a:bodyPr/>
          <a:lstStyle>
            <a:lvl1pPr>
              <a:defRPr/>
            </a:lvl1pPr>
          </a:lstStyle>
          <a:p>
            <a:pPr>
              <a:defRPr/>
            </a:pPr>
            <a:endParaRPr lang="de-DE"/>
          </a:p>
        </p:txBody>
      </p:sp>
      <p:sp>
        <p:nvSpPr>
          <p:cNvPr id="8" name="Rectangle 63"/>
          <p:cNvSpPr>
            <a:spLocks noGrp="1" noChangeArrowheads="1"/>
          </p:cNvSpPr>
          <p:nvPr>
            <p:ph type="ftr" sz="quarter" idx="11"/>
          </p:nvPr>
        </p:nvSpPr>
        <p:spPr>
          <a:ln/>
        </p:spPr>
        <p:txBody>
          <a:bodyPr/>
          <a:lstStyle>
            <a:lvl1pPr>
              <a:defRPr/>
            </a:lvl1pPr>
          </a:lstStyle>
          <a:p>
            <a:pPr>
              <a:defRPr/>
            </a:pPr>
            <a:endParaRPr lang="de-DE"/>
          </a:p>
        </p:txBody>
      </p:sp>
      <p:sp>
        <p:nvSpPr>
          <p:cNvPr id="9" name="Rectangle 64"/>
          <p:cNvSpPr>
            <a:spLocks noGrp="1" noChangeArrowheads="1"/>
          </p:cNvSpPr>
          <p:nvPr>
            <p:ph type="sldNum" sz="quarter" idx="12"/>
          </p:nvPr>
        </p:nvSpPr>
        <p:spPr>
          <a:ln/>
        </p:spPr>
        <p:txBody>
          <a:bodyPr/>
          <a:lstStyle>
            <a:lvl1pPr>
              <a:defRPr/>
            </a:lvl1pPr>
          </a:lstStyle>
          <a:p>
            <a:pPr>
              <a:defRPr/>
            </a:pPr>
            <a:fld id="{83BCD146-F000-8448-80C8-503A89984D89}" type="slidenum">
              <a:rPr lang="de-DE"/>
              <a:pPr>
                <a:defRPr/>
              </a:pPr>
              <a:t>‹Nr.›</a:t>
            </a:fld>
            <a:endParaRPr lang="de-DE"/>
          </a:p>
        </p:txBody>
      </p:sp>
    </p:spTree>
    <p:extLst>
      <p:ext uri="{BB962C8B-B14F-4D97-AF65-F5344CB8AC3E}">
        <p14:creationId xmlns:p14="http://schemas.microsoft.com/office/powerpoint/2010/main" val="5390317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9"/>
          <p:cNvSpPr>
            <a:spLocks noGrp="1" noChangeArrowheads="1"/>
          </p:cNvSpPr>
          <p:nvPr>
            <p:ph type="dt" sz="half" idx="10"/>
          </p:nvPr>
        </p:nvSpPr>
        <p:spPr>
          <a:ln/>
        </p:spPr>
        <p:txBody>
          <a:bodyPr/>
          <a:lstStyle>
            <a:lvl1pPr>
              <a:defRPr/>
            </a:lvl1pPr>
          </a:lstStyle>
          <a:p>
            <a:pPr>
              <a:defRPr/>
            </a:pPr>
            <a:endParaRPr lang="de-DE"/>
          </a:p>
        </p:txBody>
      </p:sp>
      <p:sp>
        <p:nvSpPr>
          <p:cNvPr id="4" name="Rectangle 50"/>
          <p:cNvSpPr>
            <a:spLocks noGrp="1" noChangeArrowheads="1"/>
          </p:cNvSpPr>
          <p:nvPr>
            <p:ph type="ftr" sz="quarter" idx="11"/>
          </p:nvPr>
        </p:nvSpPr>
        <p:spPr>
          <a:ln/>
        </p:spPr>
        <p:txBody>
          <a:bodyPr/>
          <a:lstStyle>
            <a:lvl1pPr>
              <a:defRPr/>
            </a:lvl1pPr>
          </a:lstStyle>
          <a:p>
            <a:pPr>
              <a:defRPr/>
            </a:pPr>
            <a:endParaRPr lang="de-DE"/>
          </a:p>
        </p:txBody>
      </p:sp>
      <p:sp>
        <p:nvSpPr>
          <p:cNvPr id="5" name="Rectangle 51"/>
          <p:cNvSpPr>
            <a:spLocks noGrp="1" noChangeArrowheads="1"/>
          </p:cNvSpPr>
          <p:nvPr>
            <p:ph type="sldNum" sz="quarter" idx="12"/>
          </p:nvPr>
        </p:nvSpPr>
        <p:spPr>
          <a:ln/>
        </p:spPr>
        <p:txBody>
          <a:bodyPr/>
          <a:lstStyle>
            <a:lvl1pPr>
              <a:defRPr/>
            </a:lvl1pPr>
          </a:lstStyle>
          <a:p>
            <a:pPr>
              <a:defRPr/>
            </a:pPr>
            <a:fld id="{498B0619-AACF-4A14-9EA1-6447CCC0A3DE}" type="slidenum">
              <a:rPr lang="de-DE"/>
              <a:pPr>
                <a:defRPr/>
              </a:pPr>
              <a:t>‹Nr.›</a:t>
            </a:fld>
            <a:endParaRPr lang="de-DE" dirty="0"/>
          </a:p>
        </p:txBody>
      </p:sp>
    </p:spTree>
    <p:extLst>
      <p:ext uri="{BB962C8B-B14F-4D97-AF65-F5344CB8AC3E}">
        <p14:creationId xmlns:p14="http://schemas.microsoft.com/office/powerpoint/2010/main" val="361121920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9"/>
          <p:cNvSpPr>
            <a:spLocks noGrp="1" noChangeArrowheads="1"/>
          </p:cNvSpPr>
          <p:nvPr>
            <p:ph type="dt" sz="half" idx="10"/>
          </p:nvPr>
        </p:nvSpPr>
        <p:spPr>
          <a:ln/>
        </p:spPr>
        <p:txBody>
          <a:bodyPr/>
          <a:lstStyle>
            <a:lvl1pPr>
              <a:defRPr/>
            </a:lvl1pPr>
          </a:lstStyle>
          <a:p>
            <a:pPr>
              <a:defRPr/>
            </a:pPr>
            <a:endParaRPr lang="de-DE"/>
          </a:p>
        </p:txBody>
      </p:sp>
      <p:sp>
        <p:nvSpPr>
          <p:cNvPr id="3" name="Rectangle 50"/>
          <p:cNvSpPr>
            <a:spLocks noGrp="1" noChangeArrowheads="1"/>
          </p:cNvSpPr>
          <p:nvPr>
            <p:ph type="ftr" sz="quarter" idx="11"/>
          </p:nvPr>
        </p:nvSpPr>
        <p:spPr>
          <a:ln/>
        </p:spPr>
        <p:txBody>
          <a:bodyPr/>
          <a:lstStyle>
            <a:lvl1pPr>
              <a:defRPr/>
            </a:lvl1pPr>
          </a:lstStyle>
          <a:p>
            <a:pPr>
              <a:defRPr/>
            </a:pPr>
            <a:endParaRPr lang="de-DE"/>
          </a:p>
        </p:txBody>
      </p:sp>
      <p:sp>
        <p:nvSpPr>
          <p:cNvPr id="4" name="Rectangle 51"/>
          <p:cNvSpPr>
            <a:spLocks noGrp="1" noChangeArrowheads="1"/>
          </p:cNvSpPr>
          <p:nvPr>
            <p:ph type="sldNum" sz="quarter" idx="12"/>
          </p:nvPr>
        </p:nvSpPr>
        <p:spPr>
          <a:ln/>
        </p:spPr>
        <p:txBody>
          <a:bodyPr/>
          <a:lstStyle>
            <a:lvl1pPr>
              <a:defRPr/>
            </a:lvl1pPr>
          </a:lstStyle>
          <a:p>
            <a:pPr>
              <a:defRPr/>
            </a:pPr>
            <a:fld id="{066C0C7B-05C4-4B64-8A35-39B7023577A4}" type="slidenum">
              <a:rPr lang="de-DE"/>
              <a:pPr>
                <a:defRPr/>
              </a:pPr>
              <a:t>‹Nr.›</a:t>
            </a:fld>
            <a:endParaRPr lang="de-DE" dirty="0"/>
          </a:p>
        </p:txBody>
      </p:sp>
    </p:spTree>
    <p:extLst>
      <p:ext uri="{BB962C8B-B14F-4D97-AF65-F5344CB8AC3E}">
        <p14:creationId xmlns:p14="http://schemas.microsoft.com/office/powerpoint/2010/main" val="31898776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9"/>
          <p:cNvSpPr>
            <a:spLocks noGrp="1" noChangeArrowheads="1"/>
          </p:cNvSpPr>
          <p:nvPr>
            <p:ph type="dt" sz="half" idx="10"/>
          </p:nvPr>
        </p:nvSpPr>
        <p:spPr>
          <a:ln/>
        </p:spPr>
        <p:txBody>
          <a:bodyPr/>
          <a:lstStyle>
            <a:lvl1pPr>
              <a:defRPr/>
            </a:lvl1pPr>
          </a:lstStyle>
          <a:p>
            <a:pPr>
              <a:defRPr/>
            </a:pPr>
            <a:endParaRPr lang="de-DE"/>
          </a:p>
        </p:txBody>
      </p:sp>
      <p:sp>
        <p:nvSpPr>
          <p:cNvPr id="6" name="Rectangle 50"/>
          <p:cNvSpPr>
            <a:spLocks noGrp="1" noChangeArrowheads="1"/>
          </p:cNvSpPr>
          <p:nvPr>
            <p:ph type="ftr" sz="quarter" idx="11"/>
          </p:nvPr>
        </p:nvSpPr>
        <p:spPr>
          <a:ln/>
        </p:spPr>
        <p:txBody>
          <a:bodyPr/>
          <a:lstStyle>
            <a:lvl1pPr>
              <a:defRPr/>
            </a:lvl1pPr>
          </a:lstStyle>
          <a:p>
            <a:pPr>
              <a:defRPr/>
            </a:pPr>
            <a:endParaRPr lang="de-DE"/>
          </a:p>
        </p:txBody>
      </p:sp>
      <p:sp>
        <p:nvSpPr>
          <p:cNvPr id="7" name="Rectangle 51"/>
          <p:cNvSpPr>
            <a:spLocks noGrp="1" noChangeArrowheads="1"/>
          </p:cNvSpPr>
          <p:nvPr>
            <p:ph type="sldNum" sz="quarter" idx="12"/>
          </p:nvPr>
        </p:nvSpPr>
        <p:spPr>
          <a:ln/>
        </p:spPr>
        <p:txBody>
          <a:bodyPr/>
          <a:lstStyle>
            <a:lvl1pPr>
              <a:defRPr/>
            </a:lvl1pPr>
          </a:lstStyle>
          <a:p>
            <a:pPr>
              <a:defRPr/>
            </a:pPr>
            <a:fld id="{2B496E2A-2DC7-43BA-859C-F44AA41152AE}" type="slidenum">
              <a:rPr lang="de-DE"/>
              <a:pPr>
                <a:defRPr/>
              </a:pPr>
              <a:t>‹Nr.›</a:t>
            </a:fld>
            <a:endParaRPr lang="de-DE" dirty="0"/>
          </a:p>
        </p:txBody>
      </p:sp>
    </p:spTree>
    <p:extLst>
      <p:ext uri="{BB962C8B-B14F-4D97-AF65-F5344CB8AC3E}">
        <p14:creationId xmlns:p14="http://schemas.microsoft.com/office/powerpoint/2010/main" val="2401359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9"/>
          <p:cNvSpPr>
            <a:spLocks noGrp="1" noChangeArrowheads="1"/>
          </p:cNvSpPr>
          <p:nvPr>
            <p:ph type="dt" sz="half" idx="10"/>
          </p:nvPr>
        </p:nvSpPr>
        <p:spPr>
          <a:ln/>
        </p:spPr>
        <p:txBody>
          <a:bodyPr/>
          <a:lstStyle>
            <a:lvl1pPr>
              <a:defRPr/>
            </a:lvl1pPr>
          </a:lstStyle>
          <a:p>
            <a:pPr>
              <a:defRPr/>
            </a:pPr>
            <a:endParaRPr lang="de-DE"/>
          </a:p>
        </p:txBody>
      </p:sp>
      <p:sp>
        <p:nvSpPr>
          <p:cNvPr id="6" name="Rectangle 50"/>
          <p:cNvSpPr>
            <a:spLocks noGrp="1" noChangeArrowheads="1"/>
          </p:cNvSpPr>
          <p:nvPr>
            <p:ph type="ftr" sz="quarter" idx="11"/>
          </p:nvPr>
        </p:nvSpPr>
        <p:spPr>
          <a:ln/>
        </p:spPr>
        <p:txBody>
          <a:bodyPr/>
          <a:lstStyle>
            <a:lvl1pPr>
              <a:defRPr/>
            </a:lvl1pPr>
          </a:lstStyle>
          <a:p>
            <a:pPr>
              <a:defRPr/>
            </a:pPr>
            <a:endParaRPr lang="de-DE"/>
          </a:p>
        </p:txBody>
      </p:sp>
      <p:sp>
        <p:nvSpPr>
          <p:cNvPr id="7" name="Rectangle 51"/>
          <p:cNvSpPr>
            <a:spLocks noGrp="1" noChangeArrowheads="1"/>
          </p:cNvSpPr>
          <p:nvPr>
            <p:ph type="sldNum" sz="quarter" idx="12"/>
          </p:nvPr>
        </p:nvSpPr>
        <p:spPr>
          <a:ln/>
        </p:spPr>
        <p:txBody>
          <a:bodyPr/>
          <a:lstStyle>
            <a:lvl1pPr>
              <a:defRPr/>
            </a:lvl1pPr>
          </a:lstStyle>
          <a:p>
            <a:pPr>
              <a:defRPr/>
            </a:pPr>
            <a:fld id="{DD0EE1FD-0A17-417A-AEE2-98A0345CFDAE}" type="slidenum">
              <a:rPr lang="de-DE"/>
              <a:pPr>
                <a:defRPr/>
              </a:pPr>
              <a:t>‹Nr.›</a:t>
            </a:fld>
            <a:endParaRPr lang="de-DE" dirty="0"/>
          </a:p>
        </p:txBody>
      </p:sp>
    </p:spTree>
    <p:extLst>
      <p:ext uri="{BB962C8B-B14F-4D97-AF65-F5344CB8AC3E}">
        <p14:creationId xmlns:p14="http://schemas.microsoft.com/office/powerpoint/2010/main" val="5019432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B33FBB74-BB08-427B-8C28-1F5764366244}" type="slidenum">
              <a:rPr lang="de-DE"/>
              <a:pPr>
                <a:defRPr/>
              </a:pPr>
              <a:t>‹Nr.›</a:t>
            </a:fld>
            <a:endParaRPr lang="de-DE" dirty="0"/>
          </a:p>
        </p:txBody>
      </p:sp>
    </p:spTree>
    <p:extLst>
      <p:ext uri="{BB962C8B-B14F-4D97-AF65-F5344CB8AC3E}">
        <p14:creationId xmlns:p14="http://schemas.microsoft.com/office/powerpoint/2010/main" val="37288196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2125" y="595313"/>
            <a:ext cx="2057400" cy="564356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69925" y="595313"/>
            <a:ext cx="6019800" cy="564356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9"/>
          <p:cNvSpPr>
            <a:spLocks noGrp="1" noChangeArrowheads="1"/>
          </p:cNvSpPr>
          <p:nvPr>
            <p:ph type="dt" sz="half" idx="10"/>
          </p:nvPr>
        </p:nvSpPr>
        <p:spPr>
          <a:ln/>
        </p:spPr>
        <p:txBody>
          <a:bodyPr/>
          <a:lstStyle>
            <a:lvl1pPr>
              <a:defRPr/>
            </a:lvl1pPr>
          </a:lstStyle>
          <a:p>
            <a:pPr>
              <a:defRPr/>
            </a:pPr>
            <a:endParaRPr lang="de-DE"/>
          </a:p>
        </p:txBody>
      </p:sp>
      <p:sp>
        <p:nvSpPr>
          <p:cNvPr id="5" name="Rectangle 50"/>
          <p:cNvSpPr>
            <a:spLocks noGrp="1" noChangeArrowheads="1"/>
          </p:cNvSpPr>
          <p:nvPr>
            <p:ph type="ftr" sz="quarter" idx="11"/>
          </p:nvPr>
        </p:nvSpPr>
        <p:spPr>
          <a:ln/>
        </p:spPr>
        <p:txBody>
          <a:bodyPr/>
          <a:lstStyle>
            <a:lvl1pPr>
              <a:defRPr/>
            </a:lvl1pPr>
          </a:lstStyle>
          <a:p>
            <a:pPr>
              <a:defRPr/>
            </a:pPr>
            <a:endParaRPr lang="de-DE"/>
          </a:p>
        </p:txBody>
      </p:sp>
      <p:sp>
        <p:nvSpPr>
          <p:cNvPr id="6" name="Rectangle 51"/>
          <p:cNvSpPr>
            <a:spLocks noGrp="1" noChangeArrowheads="1"/>
          </p:cNvSpPr>
          <p:nvPr>
            <p:ph type="sldNum" sz="quarter" idx="12"/>
          </p:nvPr>
        </p:nvSpPr>
        <p:spPr>
          <a:ln/>
        </p:spPr>
        <p:txBody>
          <a:bodyPr/>
          <a:lstStyle>
            <a:lvl1pPr>
              <a:defRPr/>
            </a:lvl1pPr>
          </a:lstStyle>
          <a:p>
            <a:pPr>
              <a:defRPr/>
            </a:pPr>
            <a:fld id="{F53BA0AA-5185-4EC1-98C1-4B79B237121A}" type="slidenum">
              <a:rPr lang="de-DE"/>
              <a:pPr>
                <a:defRPr/>
              </a:pPr>
              <a:t>‹Nr.›</a:t>
            </a:fld>
            <a:endParaRPr lang="de-DE" dirty="0"/>
          </a:p>
        </p:txBody>
      </p:sp>
    </p:spTree>
    <p:extLst>
      <p:ext uri="{BB962C8B-B14F-4D97-AF65-F5344CB8AC3E}">
        <p14:creationId xmlns:p14="http://schemas.microsoft.com/office/powerpoint/2010/main" val="295866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Rectangle 62"/>
          <p:cNvSpPr>
            <a:spLocks noGrp="1" noChangeArrowheads="1"/>
          </p:cNvSpPr>
          <p:nvPr>
            <p:ph type="dt" sz="half" idx="10"/>
          </p:nvPr>
        </p:nvSpPr>
        <p:spPr>
          <a:ln/>
        </p:spPr>
        <p:txBody>
          <a:bodyPr/>
          <a:lstStyle>
            <a:lvl1pPr>
              <a:defRPr/>
            </a:lvl1pPr>
          </a:lstStyle>
          <a:p>
            <a:pPr>
              <a:defRPr/>
            </a:pPr>
            <a:endParaRPr lang="de-DE"/>
          </a:p>
        </p:txBody>
      </p:sp>
      <p:sp>
        <p:nvSpPr>
          <p:cNvPr id="4" name="Rectangle 63"/>
          <p:cNvSpPr>
            <a:spLocks noGrp="1" noChangeArrowheads="1"/>
          </p:cNvSpPr>
          <p:nvPr>
            <p:ph type="ftr" sz="quarter" idx="11"/>
          </p:nvPr>
        </p:nvSpPr>
        <p:spPr>
          <a:ln/>
        </p:spPr>
        <p:txBody>
          <a:bodyPr/>
          <a:lstStyle>
            <a:lvl1pPr>
              <a:defRPr/>
            </a:lvl1pPr>
          </a:lstStyle>
          <a:p>
            <a:pPr>
              <a:defRPr/>
            </a:pPr>
            <a:endParaRPr lang="de-DE"/>
          </a:p>
        </p:txBody>
      </p:sp>
      <p:sp>
        <p:nvSpPr>
          <p:cNvPr id="5" name="Rectangle 64"/>
          <p:cNvSpPr>
            <a:spLocks noGrp="1" noChangeArrowheads="1"/>
          </p:cNvSpPr>
          <p:nvPr>
            <p:ph type="sldNum" sz="quarter" idx="12"/>
          </p:nvPr>
        </p:nvSpPr>
        <p:spPr>
          <a:ln/>
        </p:spPr>
        <p:txBody>
          <a:bodyPr/>
          <a:lstStyle>
            <a:lvl1pPr>
              <a:defRPr/>
            </a:lvl1pPr>
          </a:lstStyle>
          <a:p>
            <a:pPr>
              <a:defRPr/>
            </a:pPr>
            <a:fld id="{4F7EE8EA-C0EA-A24A-B845-A540ECF91A98}" type="slidenum">
              <a:rPr lang="de-DE"/>
              <a:pPr>
                <a:defRPr/>
              </a:pPr>
              <a:t>‹Nr.›</a:t>
            </a:fld>
            <a:endParaRPr lang="de-DE"/>
          </a:p>
        </p:txBody>
      </p:sp>
    </p:spTree>
    <p:extLst>
      <p:ext uri="{BB962C8B-B14F-4D97-AF65-F5344CB8AC3E}">
        <p14:creationId xmlns:p14="http://schemas.microsoft.com/office/powerpoint/2010/main" val="79946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2"/>
          <p:cNvSpPr>
            <a:spLocks noGrp="1" noChangeArrowheads="1"/>
          </p:cNvSpPr>
          <p:nvPr>
            <p:ph type="dt" sz="half" idx="10"/>
          </p:nvPr>
        </p:nvSpPr>
        <p:spPr>
          <a:ln/>
        </p:spPr>
        <p:txBody>
          <a:bodyPr/>
          <a:lstStyle>
            <a:lvl1pPr>
              <a:defRPr/>
            </a:lvl1pPr>
          </a:lstStyle>
          <a:p>
            <a:pPr>
              <a:defRPr/>
            </a:pPr>
            <a:endParaRPr lang="de-DE"/>
          </a:p>
        </p:txBody>
      </p:sp>
      <p:sp>
        <p:nvSpPr>
          <p:cNvPr id="3" name="Rectangle 63"/>
          <p:cNvSpPr>
            <a:spLocks noGrp="1" noChangeArrowheads="1"/>
          </p:cNvSpPr>
          <p:nvPr>
            <p:ph type="ftr" sz="quarter" idx="11"/>
          </p:nvPr>
        </p:nvSpPr>
        <p:spPr>
          <a:ln/>
        </p:spPr>
        <p:txBody>
          <a:bodyPr/>
          <a:lstStyle>
            <a:lvl1pPr>
              <a:defRPr/>
            </a:lvl1pPr>
          </a:lstStyle>
          <a:p>
            <a:pPr>
              <a:defRPr/>
            </a:pPr>
            <a:endParaRPr lang="de-DE"/>
          </a:p>
        </p:txBody>
      </p:sp>
      <p:sp>
        <p:nvSpPr>
          <p:cNvPr id="4" name="Rectangle 64"/>
          <p:cNvSpPr>
            <a:spLocks noGrp="1" noChangeArrowheads="1"/>
          </p:cNvSpPr>
          <p:nvPr>
            <p:ph type="sldNum" sz="quarter" idx="12"/>
          </p:nvPr>
        </p:nvSpPr>
        <p:spPr>
          <a:ln/>
        </p:spPr>
        <p:txBody>
          <a:bodyPr/>
          <a:lstStyle>
            <a:lvl1pPr>
              <a:defRPr/>
            </a:lvl1pPr>
          </a:lstStyle>
          <a:p>
            <a:pPr>
              <a:defRPr/>
            </a:pPr>
            <a:fld id="{71756355-F100-F245-879C-BB18BC87C25F}" type="slidenum">
              <a:rPr lang="de-DE"/>
              <a:pPr>
                <a:defRPr/>
              </a:pPr>
              <a:t>‹Nr.›</a:t>
            </a:fld>
            <a:endParaRPr lang="de-DE"/>
          </a:p>
        </p:txBody>
      </p:sp>
    </p:spTree>
    <p:extLst>
      <p:ext uri="{BB962C8B-B14F-4D97-AF65-F5344CB8AC3E}">
        <p14:creationId xmlns:p14="http://schemas.microsoft.com/office/powerpoint/2010/main" val="3493407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Rectangle 62"/>
          <p:cNvSpPr>
            <a:spLocks noGrp="1" noChangeArrowheads="1"/>
          </p:cNvSpPr>
          <p:nvPr>
            <p:ph type="dt" sz="half" idx="10"/>
          </p:nvPr>
        </p:nvSpPr>
        <p:spPr>
          <a:ln/>
        </p:spPr>
        <p:txBody>
          <a:bodyPr/>
          <a:lstStyle>
            <a:lvl1pPr>
              <a:defRPr/>
            </a:lvl1pPr>
          </a:lstStyle>
          <a:p>
            <a:pPr>
              <a:defRPr/>
            </a:pPr>
            <a:endParaRPr lang="de-DE"/>
          </a:p>
        </p:txBody>
      </p:sp>
      <p:sp>
        <p:nvSpPr>
          <p:cNvPr id="6" name="Rectangle 63"/>
          <p:cNvSpPr>
            <a:spLocks noGrp="1" noChangeArrowheads="1"/>
          </p:cNvSpPr>
          <p:nvPr>
            <p:ph type="ftr" sz="quarter" idx="11"/>
          </p:nvPr>
        </p:nvSpPr>
        <p:spPr>
          <a:ln/>
        </p:spPr>
        <p:txBody>
          <a:bodyPr/>
          <a:lstStyle>
            <a:lvl1pPr>
              <a:defRPr/>
            </a:lvl1pPr>
          </a:lstStyle>
          <a:p>
            <a:pPr>
              <a:defRPr/>
            </a:pPr>
            <a:endParaRPr lang="de-DE"/>
          </a:p>
        </p:txBody>
      </p:sp>
      <p:sp>
        <p:nvSpPr>
          <p:cNvPr id="7" name="Rectangle 64"/>
          <p:cNvSpPr>
            <a:spLocks noGrp="1" noChangeArrowheads="1"/>
          </p:cNvSpPr>
          <p:nvPr>
            <p:ph type="sldNum" sz="quarter" idx="12"/>
          </p:nvPr>
        </p:nvSpPr>
        <p:spPr>
          <a:ln/>
        </p:spPr>
        <p:txBody>
          <a:bodyPr/>
          <a:lstStyle>
            <a:lvl1pPr>
              <a:defRPr/>
            </a:lvl1pPr>
          </a:lstStyle>
          <a:p>
            <a:pPr>
              <a:defRPr/>
            </a:pPr>
            <a:fld id="{CA537B55-3A0C-BA42-8562-B4186F361A30}" type="slidenum">
              <a:rPr lang="de-DE"/>
              <a:pPr>
                <a:defRPr/>
              </a:pPr>
              <a:t>‹Nr.›</a:t>
            </a:fld>
            <a:endParaRPr lang="de-DE"/>
          </a:p>
        </p:txBody>
      </p:sp>
    </p:spTree>
    <p:extLst>
      <p:ext uri="{BB962C8B-B14F-4D97-AF65-F5344CB8AC3E}">
        <p14:creationId xmlns:p14="http://schemas.microsoft.com/office/powerpoint/2010/main" val="1638411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Rectangle 62"/>
          <p:cNvSpPr>
            <a:spLocks noGrp="1" noChangeArrowheads="1"/>
          </p:cNvSpPr>
          <p:nvPr>
            <p:ph type="dt" sz="half" idx="10"/>
          </p:nvPr>
        </p:nvSpPr>
        <p:spPr>
          <a:ln/>
        </p:spPr>
        <p:txBody>
          <a:bodyPr/>
          <a:lstStyle>
            <a:lvl1pPr>
              <a:defRPr/>
            </a:lvl1pPr>
          </a:lstStyle>
          <a:p>
            <a:pPr>
              <a:defRPr/>
            </a:pPr>
            <a:endParaRPr lang="de-DE"/>
          </a:p>
        </p:txBody>
      </p:sp>
      <p:sp>
        <p:nvSpPr>
          <p:cNvPr id="6" name="Rectangle 63"/>
          <p:cNvSpPr>
            <a:spLocks noGrp="1" noChangeArrowheads="1"/>
          </p:cNvSpPr>
          <p:nvPr>
            <p:ph type="ftr" sz="quarter" idx="11"/>
          </p:nvPr>
        </p:nvSpPr>
        <p:spPr>
          <a:ln/>
        </p:spPr>
        <p:txBody>
          <a:bodyPr/>
          <a:lstStyle>
            <a:lvl1pPr>
              <a:defRPr/>
            </a:lvl1pPr>
          </a:lstStyle>
          <a:p>
            <a:pPr>
              <a:defRPr/>
            </a:pPr>
            <a:endParaRPr lang="de-DE"/>
          </a:p>
        </p:txBody>
      </p:sp>
      <p:sp>
        <p:nvSpPr>
          <p:cNvPr id="7" name="Rectangle 64"/>
          <p:cNvSpPr>
            <a:spLocks noGrp="1" noChangeArrowheads="1"/>
          </p:cNvSpPr>
          <p:nvPr>
            <p:ph type="sldNum" sz="quarter" idx="12"/>
          </p:nvPr>
        </p:nvSpPr>
        <p:spPr>
          <a:ln/>
        </p:spPr>
        <p:txBody>
          <a:bodyPr/>
          <a:lstStyle>
            <a:lvl1pPr>
              <a:defRPr/>
            </a:lvl1pPr>
          </a:lstStyle>
          <a:p>
            <a:pPr>
              <a:defRPr/>
            </a:pPr>
            <a:fld id="{85D40816-5FAF-7541-BFE6-1A74AE920D14}" type="slidenum">
              <a:rPr lang="de-DE"/>
              <a:pPr>
                <a:defRPr/>
              </a:pPr>
              <a:t>‹Nr.›</a:t>
            </a:fld>
            <a:endParaRPr lang="de-DE"/>
          </a:p>
        </p:txBody>
      </p:sp>
    </p:spTree>
    <p:extLst>
      <p:ext uri="{BB962C8B-B14F-4D97-AF65-F5344CB8AC3E}">
        <p14:creationId xmlns:p14="http://schemas.microsoft.com/office/powerpoint/2010/main" val="2056717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3314" name="Group 56"/>
          <p:cNvGrpSpPr>
            <a:grpSpLocks/>
          </p:cNvGrpSpPr>
          <p:nvPr/>
        </p:nvGrpSpPr>
        <p:grpSpPr bwMode="auto">
          <a:xfrm>
            <a:off x="685800" y="109538"/>
            <a:ext cx="8458200" cy="447675"/>
            <a:chOff x="432" y="69"/>
            <a:chExt cx="5328" cy="282"/>
          </a:xfrm>
        </p:grpSpPr>
        <p:sp>
          <p:nvSpPr>
            <p:cNvPr id="13320" name="Freeform 9"/>
            <p:cNvSpPr>
              <a:spLocks/>
            </p:cNvSpPr>
            <p:nvPr/>
          </p:nvSpPr>
          <p:spPr bwMode="auto">
            <a:xfrm>
              <a:off x="530" y="69"/>
              <a:ext cx="282" cy="282"/>
            </a:xfrm>
            <a:custGeom>
              <a:avLst/>
              <a:gdLst>
                <a:gd name="T0" fmla="*/ 0 w 9111"/>
                <a:gd name="T1" fmla="*/ 0 h 9111"/>
                <a:gd name="T2" fmla="*/ 0 w 9111"/>
                <a:gd name="T3" fmla="*/ 0 h 9111"/>
                <a:gd name="T4" fmla="*/ 0 w 9111"/>
                <a:gd name="T5" fmla="*/ 0 h 9111"/>
                <a:gd name="T6" fmla="*/ 0 w 9111"/>
                <a:gd name="T7" fmla="*/ 0 h 9111"/>
                <a:gd name="T8" fmla="*/ 0 w 9111"/>
                <a:gd name="T9" fmla="*/ 0 h 9111"/>
                <a:gd name="T10" fmla="*/ 0 w 9111"/>
                <a:gd name="T11" fmla="*/ 0 h 91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111" h="9111">
                  <a:moveTo>
                    <a:pt x="7777" y="1334"/>
                  </a:moveTo>
                  <a:cubicBezTo>
                    <a:pt x="9556" y="3113"/>
                    <a:pt x="9556" y="5998"/>
                    <a:pt x="7777" y="7777"/>
                  </a:cubicBezTo>
                  <a:cubicBezTo>
                    <a:pt x="5998" y="9556"/>
                    <a:pt x="3113" y="9556"/>
                    <a:pt x="1334" y="7777"/>
                  </a:cubicBezTo>
                  <a:cubicBezTo>
                    <a:pt x="-445" y="5998"/>
                    <a:pt x="-445" y="3113"/>
                    <a:pt x="1334" y="1334"/>
                  </a:cubicBezTo>
                  <a:cubicBezTo>
                    <a:pt x="3113" y="-445"/>
                    <a:pt x="5998" y="-445"/>
                    <a:pt x="7777" y="1334"/>
                  </a:cubicBezTo>
                  <a:close/>
                  <a:moveTo>
                    <a:pt x="7777" y="1334"/>
                  </a:moveTo>
                </a:path>
              </a:pathLst>
            </a:custGeom>
            <a:noFill/>
            <a:ln w="19050" cmpd="sng">
              <a:solidFill>
                <a:srgbClr val="003366"/>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de-DE"/>
            </a:p>
          </p:txBody>
        </p:sp>
        <p:sp>
          <p:nvSpPr>
            <p:cNvPr id="13321" name="Freeform 10"/>
            <p:cNvSpPr>
              <a:spLocks/>
            </p:cNvSpPr>
            <p:nvPr/>
          </p:nvSpPr>
          <p:spPr bwMode="auto">
            <a:xfrm>
              <a:off x="853" y="140"/>
              <a:ext cx="211" cy="211"/>
            </a:xfrm>
            <a:custGeom>
              <a:avLst/>
              <a:gdLst>
                <a:gd name="T0" fmla="*/ 0 w 9111"/>
                <a:gd name="T1" fmla="*/ 0 h 9111"/>
                <a:gd name="T2" fmla="*/ 0 w 9111"/>
                <a:gd name="T3" fmla="*/ 0 h 9111"/>
                <a:gd name="T4" fmla="*/ 0 w 9111"/>
                <a:gd name="T5" fmla="*/ 0 h 9111"/>
                <a:gd name="T6" fmla="*/ 0 w 9111"/>
                <a:gd name="T7" fmla="*/ 0 h 9111"/>
                <a:gd name="T8" fmla="*/ 0 w 9111"/>
                <a:gd name="T9" fmla="*/ 0 h 9111"/>
                <a:gd name="T10" fmla="*/ 0 w 9111"/>
                <a:gd name="T11" fmla="*/ 0 h 91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111" h="9111">
                  <a:moveTo>
                    <a:pt x="7777" y="1334"/>
                  </a:moveTo>
                  <a:cubicBezTo>
                    <a:pt x="9556" y="3113"/>
                    <a:pt x="9556" y="5998"/>
                    <a:pt x="7777" y="7777"/>
                  </a:cubicBezTo>
                  <a:cubicBezTo>
                    <a:pt x="5998" y="9556"/>
                    <a:pt x="3113" y="9556"/>
                    <a:pt x="1334" y="7777"/>
                  </a:cubicBezTo>
                  <a:cubicBezTo>
                    <a:pt x="-445" y="5998"/>
                    <a:pt x="-445" y="3113"/>
                    <a:pt x="1334" y="1334"/>
                  </a:cubicBezTo>
                  <a:cubicBezTo>
                    <a:pt x="3113" y="-445"/>
                    <a:pt x="5998" y="-445"/>
                    <a:pt x="7777" y="1334"/>
                  </a:cubicBezTo>
                  <a:close/>
                  <a:moveTo>
                    <a:pt x="7777" y="1334"/>
                  </a:moveTo>
                </a:path>
              </a:pathLst>
            </a:custGeom>
            <a:noFill/>
            <a:ln w="19050" cmpd="sng">
              <a:solidFill>
                <a:srgbClr val="003366"/>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de-DE"/>
            </a:p>
          </p:txBody>
        </p:sp>
        <p:grpSp>
          <p:nvGrpSpPr>
            <p:cNvPr id="13322" name="Group 11"/>
            <p:cNvGrpSpPr>
              <a:grpSpLocks/>
            </p:cNvGrpSpPr>
            <p:nvPr/>
          </p:nvGrpSpPr>
          <p:grpSpPr bwMode="auto">
            <a:xfrm>
              <a:off x="432" y="305"/>
              <a:ext cx="5328" cy="0"/>
              <a:chOff x="432" y="303"/>
              <a:chExt cx="5328" cy="0"/>
            </a:xfrm>
          </p:grpSpPr>
          <p:sp>
            <p:nvSpPr>
              <p:cNvPr id="13323" name="Line 12"/>
              <p:cNvSpPr>
                <a:spLocks noChangeShapeType="1"/>
              </p:cNvSpPr>
              <p:nvPr/>
            </p:nvSpPr>
            <p:spPr bwMode="auto">
              <a:xfrm>
                <a:off x="432" y="303"/>
                <a:ext cx="96"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sp>
            <p:nvSpPr>
              <p:cNvPr id="13324" name="Line 13"/>
              <p:cNvSpPr>
                <a:spLocks noChangeShapeType="1"/>
              </p:cNvSpPr>
              <p:nvPr/>
            </p:nvSpPr>
            <p:spPr bwMode="auto">
              <a:xfrm>
                <a:off x="1080" y="303"/>
                <a:ext cx="4680"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grpSp>
      </p:grpSp>
      <p:sp>
        <p:nvSpPr>
          <p:cNvPr id="13315" name="Rectangle 60"/>
          <p:cNvSpPr>
            <a:spLocks noGrp="1" noChangeArrowheads="1"/>
          </p:cNvSpPr>
          <p:nvPr>
            <p:ph type="title"/>
          </p:nvPr>
        </p:nvSpPr>
        <p:spPr bwMode="auto">
          <a:xfrm>
            <a:off x="669925" y="595313"/>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3316" name="Rectangle 61"/>
          <p:cNvSpPr>
            <a:spLocks noGrp="1" noChangeArrowheads="1"/>
          </p:cNvSpPr>
          <p:nvPr>
            <p:ph type="body" idx="1"/>
          </p:nvPr>
        </p:nvSpPr>
        <p:spPr bwMode="auto">
          <a:xfrm>
            <a:off x="669925" y="1844675"/>
            <a:ext cx="8229600" cy="439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90558" name="Rectangle 62"/>
          <p:cNvSpPr>
            <a:spLocks noGrp="1" noChangeArrowheads="1"/>
          </p:cNvSpPr>
          <p:nvPr>
            <p:ph type="dt" sz="half" idx="2"/>
          </p:nvPr>
        </p:nvSpPr>
        <p:spPr bwMode="auto">
          <a:xfrm>
            <a:off x="669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90559" name="Rectangle 63"/>
          <p:cNvSpPr>
            <a:spLocks noGrp="1" noChangeArrowheads="1"/>
          </p:cNvSpPr>
          <p:nvPr>
            <p:ph type="ftr" sz="quarter" idx="3"/>
          </p:nvPr>
        </p:nvSpPr>
        <p:spPr bwMode="auto">
          <a:xfrm>
            <a:off x="3336925" y="6423025"/>
            <a:ext cx="2895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90560" name="Rectangle 64"/>
          <p:cNvSpPr>
            <a:spLocks noGrp="1" noChangeArrowheads="1"/>
          </p:cNvSpPr>
          <p:nvPr>
            <p:ph type="sldNum" sz="quarter" idx="4"/>
          </p:nvPr>
        </p:nvSpPr>
        <p:spPr bwMode="auto">
          <a:xfrm>
            <a:off x="6765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3366"/>
                </a:solidFill>
                <a:latin typeface="Calibri" charset="0"/>
              </a:defRPr>
            </a:lvl1pPr>
          </a:lstStyle>
          <a:p>
            <a:pPr>
              <a:defRPr/>
            </a:pPr>
            <a:fld id="{3A5C2C43-51EE-A143-B291-FB81710F1378}"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1pPr>
      <a:lvl2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2pPr>
      <a:lvl3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3pPr>
      <a:lvl4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4pPr>
      <a:lvl5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5pPr>
      <a:lvl6pPr marL="457200" algn="ctr" rtl="0" fontAlgn="base">
        <a:spcBef>
          <a:spcPct val="0"/>
        </a:spcBef>
        <a:spcAft>
          <a:spcPct val="0"/>
        </a:spcAft>
        <a:defRPr sz="4400">
          <a:solidFill>
            <a:srgbClr val="003366"/>
          </a:solidFill>
          <a:latin typeface="Arial" pitchFamily="-110" charset="0"/>
        </a:defRPr>
      </a:lvl6pPr>
      <a:lvl7pPr marL="914400" algn="ctr" rtl="0" fontAlgn="base">
        <a:spcBef>
          <a:spcPct val="0"/>
        </a:spcBef>
        <a:spcAft>
          <a:spcPct val="0"/>
        </a:spcAft>
        <a:defRPr sz="4400">
          <a:solidFill>
            <a:srgbClr val="003366"/>
          </a:solidFill>
          <a:latin typeface="Arial" pitchFamily="-110" charset="0"/>
        </a:defRPr>
      </a:lvl7pPr>
      <a:lvl8pPr marL="1371600" algn="ctr" rtl="0" fontAlgn="base">
        <a:spcBef>
          <a:spcPct val="0"/>
        </a:spcBef>
        <a:spcAft>
          <a:spcPct val="0"/>
        </a:spcAft>
        <a:defRPr sz="4400">
          <a:solidFill>
            <a:srgbClr val="003366"/>
          </a:solidFill>
          <a:latin typeface="Arial" pitchFamily="-110" charset="0"/>
        </a:defRPr>
      </a:lvl8pPr>
      <a:lvl9pPr marL="1828800" algn="ctr" rtl="0" fontAlgn="base">
        <a:spcBef>
          <a:spcPct val="0"/>
        </a:spcBef>
        <a:spcAft>
          <a:spcPct val="0"/>
        </a:spcAft>
        <a:defRPr sz="4400">
          <a:solidFill>
            <a:srgbClr val="003366"/>
          </a:solidFill>
          <a:latin typeface="Arial" pitchFamily="-110" charset="0"/>
        </a:defRPr>
      </a:lvl9pPr>
    </p:titleStyle>
    <p:bodyStyle>
      <a:lvl1pPr marL="342900" indent="-342900" algn="l" rtl="0" eaLnBrk="0" fontAlgn="base" hangingPunct="0">
        <a:spcBef>
          <a:spcPct val="20000"/>
        </a:spcBef>
        <a:spcAft>
          <a:spcPct val="0"/>
        </a:spcAft>
        <a:buChar char="•"/>
        <a:defRPr sz="3200">
          <a:solidFill>
            <a:srgbClr val="003366"/>
          </a:solidFill>
          <a:latin typeface="Calibri" pitchFamily="34" charset="0"/>
          <a:ea typeface="ヒラギノ角ゴ Pro W3" pitchFamily="28" charset="-128"/>
          <a:cs typeface="Calibri" pitchFamily="34" charset="0"/>
        </a:defRPr>
      </a:lvl1pPr>
      <a:lvl2pPr marL="742950" indent="-285750" algn="l" rtl="0" eaLnBrk="0" fontAlgn="base" hangingPunct="0">
        <a:spcBef>
          <a:spcPct val="20000"/>
        </a:spcBef>
        <a:spcAft>
          <a:spcPct val="0"/>
        </a:spcAft>
        <a:buChar char="–"/>
        <a:defRPr sz="2800">
          <a:solidFill>
            <a:srgbClr val="003366"/>
          </a:solidFill>
          <a:latin typeface="Calibri" pitchFamily="34" charset="0"/>
          <a:ea typeface="ヒラギノ角ゴ Pro W3" pitchFamily="-110" charset="-128"/>
          <a:cs typeface="Calibri" pitchFamily="34" charset="0"/>
        </a:defRPr>
      </a:lvl2pPr>
      <a:lvl3pPr marL="1143000" indent="-228600" algn="l" rtl="0" eaLnBrk="0" fontAlgn="base" hangingPunct="0">
        <a:spcBef>
          <a:spcPct val="20000"/>
        </a:spcBef>
        <a:spcAft>
          <a:spcPct val="0"/>
        </a:spcAft>
        <a:buChar char="•"/>
        <a:defRPr sz="2400">
          <a:solidFill>
            <a:srgbClr val="003366"/>
          </a:solidFill>
          <a:latin typeface="Calibri" pitchFamily="34" charset="0"/>
          <a:ea typeface="ヒラギノ角ゴ Pro W3" pitchFamily="-110" charset="-128"/>
          <a:cs typeface="Calibri" pitchFamily="34" charset="0"/>
        </a:defRPr>
      </a:lvl3pPr>
      <a:lvl4pPr marL="1600200" indent="-228600" algn="l" rtl="0" eaLnBrk="0" fontAlgn="base" hangingPunct="0">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4pPr>
      <a:lvl5pPr marL="2057400" indent="-228600" algn="l" rtl="0" eaLnBrk="0" fontAlgn="base" hangingPunct="0">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5pPr>
      <a:lvl6pPr marL="2514600" indent="-228600" algn="l" rtl="0" fontAlgn="base">
        <a:spcBef>
          <a:spcPct val="20000"/>
        </a:spcBef>
        <a:spcAft>
          <a:spcPct val="0"/>
        </a:spcAft>
        <a:buChar char="»"/>
        <a:defRPr sz="2000">
          <a:solidFill>
            <a:srgbClr val="003366"/>
          </a:solidFill>
          <a:latin typeface="+mn-lt"/>
          <a:ea typeface="ヒラギノ角ゴ Pro W3" pitchFamily="-110" charset="-128"/>
        </a:defRPr>
      </a:lvl6pPr>
      <a:lvl7pPr marL="2971800" indent="-228600" algn="l" rtl="0" fontAlgn="base">
        <a:spcBef>
          <a:spcPct val="20000"/>
        </a:spcBef>
        <a:spcAft>
          <a:spcPct val="0"/>
        </a:spcAft>
        <a:buChar char="»"/>
        <a:defRPr sz="2000">
          <a:solidFill>
            <a:srgbClr val="003366"/>
          </a:solidFill>
          <a:latin typeface="+mn-lt"/>
          <a:ea typeface="ヒラギノ角ゴ Pro W3" pitchFamily="-110" charset="-128"/>
        </a:defRPr>
      </a:lvl7pPr>
      <a:lvl8pPr marL="3429000" indent="-228600" algn="l" rtl="0" fontAlgn="base">
        <a:spcBef>
          <a:spcPct val="20000"/>
        </a:spcBef>
        <a:spcAft>
          <a:spcPct val="0"/>
        </a:spcAft>
        <a:buChar char="»"/>
        <a:defRPr sz="2000">
          <a:solidFill>
            <a:srgbClr val="003366"/>
          </a:solidFill>
          <a:latin typeface="+mn-lt"/>
          <a:ea typeface="ヒラギノ角ゴ Pro W3" pitchFamily="-110" charset="-128"/>
        </a:defRPr>
      </a:lvl8pPr>
      <a:lvl9pPr marL="3886200" indent="-228600" algn="l" rtl="0" fontAlgn="base">
        <a:spcBef>
          <a:spcPct val="20000"/>
        </a:spcBef>
        <a:spcAft>
          <a:spcPct val="0"/>
        </a:spcAft>
        <a:buChar char="»"/>
        <a:defRPr sz="2000">
          <a:solidFill>
            <a:srgbClr val="003366"/>
          </a:solidFill>
          <a:latin typeface="+mn-lt"/>
          <a:ea typeface="ヒラギノ角ゴ Pro W3" pitchFamily="-11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47"/>
          <p:cNvSpPr>
            <a:spLocks noGrp="1" noChangeArrowheads="1"/>
          </p:cNvSpPr>
          <p:nvPr>
            <p:ph type="title"/>
          </p:nvPr>
        </p:nvSpPr>
        <p:spPr bwMode="auto">
          <a:xfrm>
            <a:off x="669925" y="595313"/>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25603" name="Rectangle 48"/>
          <p:cNvSpPr>
            <a:spLocks noGrp="1" noChangeArrowheads="1"/>
          </p:cNvSpPr>
          <p:nvPr>
            <p:ph type="body" idx="1"/>
          </p:nvPr>
        </p:nvSpPr>
        <p:spPr bwMode="auto">
          <a:xfrm>
            <a:off x="669925" y="1844675"/>
            <a:ext cx="8229600" cy="439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15793" name="Rectangle 49"/>
          <p:cNvSpPr>
            <a:spLocks noGrp="1" noChangeArrowheads="1"/>
          </p:cNvSpPr>
          <p:nvPr>
            <p:ph type="dt" sz="half" idx="2"/>
          </p:nvPr>
        </p:nvSpPr>
        <p:spPr bwMode="auto">
          <a:xfrm>
            <a:off x="669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15794" name="Rectangle 50"/>
          <p:cNvSpPr>
            <a:spLocks noGrp="1" noChangeArrowheads="1"/>
          </p:cNvSpPr>
          <p:nvPr>
            <p:ph type="ftr" sz="quarter" idx="3"/>
          </p:nvPr>
        </p:nvSpPr>
        <p:spPr bwMode="auto">
          <a:xfrm>
            <a:off x="3336925" y="6423025"/>
            <a:ext cx="2895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15795" name="Rectangle 51"/>
          <p:cNvSpPr>
            <a:spLocks noGrp="1" noChangeArrowheads="1"/>
          </p:cNvSpPr>
          <p:nvPr>
            <p:ph type="sldNum" sz="quarter" idx="4"/>
          </p:nvPr>
        </p:nvSpPr>
        <p:spPr bwMode="auto">
          <a:xfrm>
            <a:off x="6765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3366"/>
                </a:solidFill>
                <a:latin typeface="Calibri" charset="0"/>
              </a:defRPr>
            </a:lvl1pPr>
          </a:lstStyle>
          <a:p>
            <a:pPr>
              <a:defRPr/>
            </a:pPr>
            <a:fld id="{20F62C31-553A-CE4C-A33D-F70783EDDA6E}" type="slidenum">
              <a:rPr lang="de-DE"/>
              <a:pPr>
                <a:defRPr/>
              </a:pPr>
              <a:t>‹Nr.›</a:t>
            </a:fld>
            <a:endParaRPr lang="de-DE"/>
          </a:p>
        </p:txBody>
      </p:sp>
      <p:sp>
        <p:nvSpPr>
          <p:cNvPr id="25607" name="Line 6"/>
          <p:cNvSpPr>
            <a:spLocks noChangeShapeType="1"/>
          </p:cNvSpPr>
          <p:nvPr userDrawn="1"/>
        </p:nvSpPr>
        <p:spPr bwMode="auto">
          <a:xfrm>
            <a:off x="455613" y="350838"/>
            <a:ext cx="8459787"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pic>
        <p:nvPicPr>
          <p:cNvPr id="25608" name="Grafik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5613" y="90488"/>
            <a:ext cx="2697162" cy="260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16" r:id="rId1"/>
    <p:sldLayoutId id="2147484117" r:id="rId2"/>
    <p:sldLayoutId id="2147484118" r:id="rId3"/>
    <p:sldLayoutId id="2147484119" r:id="rId4"/>
    <p:sldLayoutId id="2147484120" r:id="rId5"/>
    <p:sldLayoutId id="2147484121" r:id="rId6"/>
    <p:sldLayoutId id="2147484122" r:id="rId7"/>
    <p:sldLayoutId id="2147484123" r:id="rId8"/>
    <p:sldLayoutId id="2147484124" r:id="rId9"/>
    <p:sldLayoutId id="2147484125" r:id="rId10"/>
    <p:sldLayoutId id="2147484126" r:id="rId11"/>
  </p:sldLayoutIdLst>
  <p:txStyles>
    <p:titleStyle>
      <a:lvl1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1pPr>
      <a:lvl2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2pPr>
      <a:lvl3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3pPr>
      <a:lvl4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4pPr>
      <a:lvl5pPr algn="ctr" rtl="0" eaLnBrk="0" fontAlgn="base" hangingPunct="0">
        <a:spcBef>
          <a:spcPct val="0"/>
        </a:spcBef>
        <a:spcAft>
          <a:spcPct val="0"/>
        </a:spcAft>
        <a:defRPr sz="4400">
          <a:solidFill>
            <a:srgbClr val="003366"/>
          </a:solidFill>
          <a:latin typeface="Calibri" pitchFamily="34" charset="0"/>
          <a:ea typeface="ヒラギノ角ゴ Pro W3" pitchFamily="28" charset="-128"/>
          <a:cs typeface="Calibri" pitchFamily="34" charset="0"/>
        </a:defRPr>
      </a:lvl5pPr>
      <a:lvl6pPr marL="457200" algn="ctr" rtl="0" fontAlgn="base">
        <a:spcBef>
          <a:spcPct val="0"/>
        </a:spcBef>
        <a:spcAft>
          <a:spcPct val="0"/>
        </a:spcAft>
        <a:defRPr sz="4400">
          <a:solidFill>
            <a:srgbClr val="003366"/>
          </a:solidFill>
          <a:latin typeface="Arial" pitchFamily="-110" charset="0"/>
        </a:defRPr>
      </a:lvl6pPr>
      <a:lvl7pPr marL="914400" algn="ctr" rtl="0" fontAlgn="base">
        <a:spcBef>
          <a:spcPct val="0"/>
        </a:spcBef>
        <a:spcAft>
          <a:spcPct val="0"/>
        </a:spcAft>
        <a:defRPr sz="4400">
          <a:solidFill>
            <a:srgbClr val="003366"/>
          </a:solidFill>
          <a:latin typeface="Arial" pitchFamily="-110" charset="0"/>
        </a:defRPr>
      </a:lvl7pPr>
      <a:lvl8pPr marL="1371600" algn="ctr" rtl="0" fontAlgn="base">
        <a:spcBef>
          <a:spcPct val="0"/>
        </a:spcBef>
        <a:spcAft>
          <a:spcPct val="0"/>
        </a:spcAft>
        <a:defRPr sz="4400">
          <a:solidFill>
            <a:srgbClr val="003366"/>
          </a:solidFill>
          <a:latin typeface="Arial" pitchFamily="-110" charset="0"/>
        </a:defRPr>
      </a:lvl8pPr>
      <a:lvl9pPr marL="1828800" algn="ctr" rtl="0" fontAlgn="base">
        <a:spcBef>
          <a:spcPct val="0"/>
        </a:spcBef>
        <a:spcAft>
          <a:spcPct val="0"/>
        </a:spcAft>
        <a:defRPr sz="4400">
          <a:solidFill>
            <a:srgbClr val="003366"/>
          </a:solidFill>
          <a:latin typeface="Arial" pitchFamily="-110" charset="0"/>
        </a:defRPr>
      </a:lvl9pPr>
    </p:titleStyle>
    <p:bodyStyle>
      <a:lvl1pPr marL="342900" indent="-342900" algn="l" rtl="0" eaLnBrk="0" fontAlgn="base" hangingPunct="0">
        <a:spcBef>
          <a:spcPct val="20000"/>
        </a:spcBef>
        <a:spcAft>
          <a:spcPct val="0"/>
        </a:spcAft>
        <a:buChar char="•"/>
        <a:defRPr sz="3200">
          <a:solidFill>
            <a:srgbClr val="003366"/>
          </a:solidFill>
          <a:latin typeface="Calibri" pitchFamily="34" charset="0"/>
          <a:ea typeface="ヒラギノ角ゴ Pro W3" pitchFamily="28" charset="-128"/>
          <a:cs typeface="Calibri" pitchFamily="34" charset="0"/>
        </a:defRPr>
      </a:lvl1pPr>
      <a:lvl2pPr marL="742950" indent="-285750" algn="l" rtl="0" eaLnBrk="0" fontAlgn="base" hangingPunct="0">
        <a:spcBef>
          <a:spcPct val="20000"/>
        </a:spcBef>
        <a:spcAft>
          <a:spcPct val="0"/>
        </a:spcAft>
        <a:buChar char="–"/>
        <a:defRPr sz="2800">
          <a:solidFill>
            <a:srgbClr val="003366"/>
          </a:solidFill>
          <a:latin typeface="Calibri" pitchFamily="34" charset="0"/>
          <a:ea typeface="ヒラギノ角ゴ Pro W3" pitchFamily="-110" charset="-128"/>
          <a:cs typeface="Calibri" pitchFamily="34" charset="0"/>
        </a:defRPr>
      </a:lvl2pPr>
      <a:lvl3pPr marL="1143000" indent="-228600" algn="l" rtl="0" eaLnBrk="0" fontAlgn="base" hangingPunct="0">
        <a:spcBef>
          <a:spcPct val="20000"/>
        </a:spcBef>
        <a:spcAft>
          <a:spcPct val="0"/>
        </a:spcAft>
        <a:buChar char="•"/>
        <a:defRPr sz="2400">
          <a:solidFill>
            <a:srgbClr val="003366"/>
          </a:solidFill>
          <a:latin typeface="Calibri" pitchFamily="34" charset="0"/>
          <a:ea typeface="ヒラギノ角ゴ Pro W3" pitchFamily="-110" charset="-128"/>
          <a:cs typeface="Calibri" pitchFamily="34" charset="0"/>
        </a:defRPr>
      </a:lvl3pPr>
      <a:lvl4pPr marL="1600200" indent="-228600" algn="l" rtl="0" eaLnBrk="0" fontAlgn="base" hangingPunct="0">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4pPr>
      <a:lvl5pPr marL="2057400" indent="-228600" algn="l" rtl="0" eaLnBrk="0" fontAlgn="base" hangingPunct="0">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5pPr>
      <a:lvl6pPr marL="2514600" indent="-228600" algn="l" rtl="0" fontAlgn="base">
        <a:spcBef>
          <a:spcPct val="20000"/>
        </a:spcBef>
        <a:spcAft>
          <a:spcPct val="0"/>
        </a:spcAft>
        <a:buChar char="»"/>
        <a:defRPr sz="2000">
          <a:solidFill>
            <a:srgbClr val="003366"/>
          </a:solidFill>
          <a:latin typeface="+mn-lt"/>
          <a:ea typeface="ヒラギノ角ゴ Pro W3" pitchFamily="-110" charset="-128"/>
        </a:defRPr>
      </a:lvl6pPr>
      <a:lvl7pPr marL="2971800" indent="-228600" algn="l" rtl="0" fontAlgn="base">
        <a:spcBef>
          <a:spcPct val="20000"/>
        </a:spcBef>
        <a:spcAft>
          <a:spcPct val="0"/>
        </a:spcAft>
        <a:buChar char="»"/>
        <a:defRPr sz="2000">
          <a:solidFill>
            <a:srgbClr val="003366"/>
          </a:solidFill>
          <a:latin typeface="+mn-lt"/>
          <a:ea typeface="ヒラギノ角ゴ Pro W3" pitchFamily="-110" charset="-128"/>
        </a:defRPr>
      </a:lvl7pPr>
      <a:lvl8pPr marL="3429000" indent="-228600" algn="l" rtl="0" fontAlgn="base">
        <a:spcBef>
          <a:spcPct val="20000"/>
        </a:spcBef>
        <a:spcAft>
          <a:spcPct val="0"/>
        </a:spcAft>
        <a:buChar char="»"/>
        <a:defRPr sz="2000">
          <a:solidFill>
            <a:srgbClr val="003366"/>
          </a:solidFill>
          <a:latin typeface="+mn-lt"/>
          <a:ea typeface="ヒラギノ角ゴ Pro W3" pitchFamily="-110" charset="-128"/>
        </a:defRPr>
      </a:lvl8pPr>
      <a:lvl9pPr marL="3886200" indent="-228600" algn="l" rtl="0" fontAlgn="base">
        <a:spcBef>
          <a:spcPct val="20000"/>
        </a:spcBef>
        <a:spcAft>
          <a:spcPct val="0"/>
        </a:spcAft>
        <a:buChar char="»"/>
        <a:defRPr sz="2000">
          <a:solidFill>
            <a:srgbClr val="003366"/>
          </a:solidFill>
          <a:latin typeface="+mn-lt"/>
          <a:ea typeface="ヒラギノ角ゴ Pro W3" pitchFamily="-11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6"/>
          <p:cNvSpPr>
            <a:spLocks noGrp="1" noChangeArrowheads="1"/>
          </p:cNvSpPr>
          <p:nvPr>
            <p:ph type="title"/>
          </p:nvPr>
        </p:nvSpPr>
        <p:spPr bwMode="auto">
          <a:xfrm>
            <a:off x="669925" y="595313"/>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Rectangle 57"/>
          <p:cNvSpPr>
            <a:spLocks noGrp="1" noChangeArrowheads="1"/>
          </p:cNvSpPr>
          <p:nvPr>
            <p:ph type="body" idx="1"/>
          </p:nvPr>
        </p:nvSpPr>
        <p:spPr bwMode="auto">
          <a:xfrm>
            <a:off x="669925" y="1844675"/>
            <a:ext cx="8229600" cy="439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51962" name="Rectangle 58"/>
          <p:cNvSpPr>
            <a:spLocks noGrp="1" noChangeArrowheads="1"/>
          </p:cNvSpPr>
          <p:nvPr>
            <p:ph type="dt" sz="half" idx="2"/>
          </p:nvPr>
        </p:nvSpPr>
        <p:spPr bwMode="auto">
          <a:xfrm>
            <a:off x="669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251963" name="Rectangle 59"/>
          <p:cNvSpPr>
            <a:spLocks noGrp="1" noChangeArrowheads="1"/>
          </p:cNvSpPr>
          <p:nvPr>
            <p:ph type="ftr" sz="quarter" idx="3"/>
          </p:nvPr>
        </p:nvSpPr>
        <p:spPr bwMode="auto">
          <a:xfrm>
            <a:off x="3336925" y="6423025"/>
            <a:ext cx="2895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251964" name="Rectangle 60"/>
          <p:cNvSpPr>
            <a:spLocks noGrp="1" noChangeArrowheads="1"/>
          </p:cNvSpPr>
          <p:nvPr>
            <p:ph type="sldNum" sz="quarter" idx="4"/>
          </p:nvPr>
        </p:nvSpPr>
        <p:spPr bwMode="auto">
          <a:xfrm>
            <a:off x="6765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3366"/>
                </a:solidFill>
                <a:latin typeface="Calibri" pitchFamily="34" charset="0"/>
                <a:ea typeface="ヒラギノ角ゴ Pro W3" pitchFamily="28" charset="-128"/>
                <a:cs typeface="Calibri" pitchFamily="34" charset="0"/>
              </a:defRPr>
            </a:lvl1pPr>
          </a:lstStyle>
          <a:p>
            <a:pPr>
              <a:defRPr/>
            </a:pPr>
            <a:fld id="{3A5C2C43-51EE-A143-B291-FB81710F1378}" type="slidenum">
              <a:rPr lang="de-DE" smtClean="0"/>
              <a:pPr>
                <a:defRPr/>
              </a:pPr>
              <a:t>‹Nr.›</a:t>
            </a:fld>
            <a:endParaRPr lang="de-DE"/>
          </a:p>
        </p:txBody>
      </p:sp>
      <p:grpSp>
        <p:nvGrpSpPr>
          <p:cNvPr id="1031" name="Gruppieren 1"/>
          <p:cNvGrpSpPr>
            <a:grpSpLocks/>
          </p:cNvGrpSpPr>
          <p:nvPr/>
        </p:nvGrpSpPr>
        <p:grpSpPr bwMode="auto">
          <a:xfrm>
            <a:off x="684213" y="65088"/>
            <a:ext cx="8459787" cy="285750"/>
            <a:chOff x="684213" y="65088"/>
            <a:chExt cx="8459787" cy="285750"/>
          </a:xfrm>
        </p:grpSpPr>
        <p:sp>
          <p:nvSpPr>
            <p:cNvPr id="1032" name="Line 6"/>
            <p:cNvSpPr>
              <a:spLocks noChangeShapeType="1"/>
            </p:cNvSpPr>
            <p:nvPr userDrawn="1"/>
          </p:nvSpPr>
          <p:spPr bwMode="auto">
            <a:xfrm>
              <a:off x="684213" y="350838"/>
              <a:ext cx="8459787"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pic>
          <p:nvPicPr>
            <p:cNvPr id="1033" name="Grafik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216650" y="65088"/>
              <a:ext cx="2697163" cy="260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Line 6"/>
          <p:cNvSpPr>
            <a:spLocks noChangeShapeType="1"/>
          </p:cNvSpPr>
          <p:nvPr userDrawn="1"/>
        </p:nvSpPr>
        <p:spPr bwMode="auto">
          <a:xfrm>
            <a:off x="455613" y="350838"/>
            <a:ext cx="8459787"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pic>
        <p:nvPicPr>
          <p:cNvPr id="11" name="Grafik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5613" y="90488"/>
            <a:ext cx="2697162" cy="260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8" r:id="rId1"/>
    <p:sldLayoutId id="2147484129" r:id="rId2"/>
    <p:sldLayoutId id="2147484130" r:id="rId3"/>
    <p:sldLayoutId id="2147484131" r:id="rId4"/>
    <p:sldLayoutId id="2147484132" r:id="rId5"/>
    <p:sldLayoutId id="2147484133" r:id="rId6"/>
    <p:sldLayoutId id="2147484134" r:id="rId7"/>
    <p:sldLayoutId id="2147484135" r:id="rId8"/>
    <p:sldLayoutId id="2147484136" r:id="rId9"/>
    <p:sldLayoutId id="2147484137" r:id="rId10"/>
    <p:sldLayoutId id="2147484138" r:id="rId11"/>
  </p:sldLayoutIdLst>
  <p:txStyles>
    <p:titleStyle>
      <a:lvl1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1pPr>
      <a:lvl2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2pPr>
      <a:lvl3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3pPr>
      <a:lvl4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4pPr>
      <a:lvl5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5pPr>
      <a:lvl6pPr marL="457200" algn="ctr" rtl="0" eaLnBrk="1" fontAlgn="base" hangingPunct="1">
        <a:spcBef>
          <a:spcPct val="0"/>
        </a:spcBef>
        <a:spcAft>
          <a:spcPct val="0"/>
        </a:spcAft>
        <a:defRPr sz="4400">
          <a:solidFill>
            <a:srgbClr val="003366"/>
          </a:solidFill>
          <a:latin typeface="Arial" pitchFamily="-110" charset="0"/>
        </a:defRPr>
      </a:lvl6pPr>
      <a:lvl7pPr marL="914400" algn="ctr" rtl="0" eaLnBrk="1" fontAlgn="base" hangingPunct="1">
        <a:spcBef>
          <a:spcPct val="0"/>
        </a:spcBef>
        <a:spcAft>
          <a:spcPct val="0"/>
        </a:spcAft>
        <a:defRPr sz="4400">
          <a:solidFill>
            <a:srgbClr val="003366"/>
          </a:solidFill>
          <a:latin typeface="Arial" pitchFamily="-110" charset="0"/>
        </a:defRPr>
      </a:lvl7pPr>
      <a:lvl8pPr marL="1371600" algn="ctr" rtl="0" eaLnBrk="1" fontAlgn="base" hangingPunct="1">
        <a:spcBef>
          <a:spcPct val="0"/>
        </a:spcBef>
        <a:spcAft>
          <a:spcPct val="0"/>
        </a:spcAft>
        <a:defRPr sz="4400">
          <a:solidFill>
            <a:srgbClr val="003366"/>
          </a:solidFill>
          <a:latin typeface="Arial" pitchFamily="-110" charset="0"/>
        </a:defRPr>
      </a:lvl8pPr>
      <a:lvl9pPr marL="1828800" algn="ctr" rtl="0" eaLnBrk="1" fontAlgn="base" hangingPunct="1">
        <a:spcBef>
          <a:spcPct val="0"/>
        </a:spcBef>
        <a:spcAft>
          <a:spcPct val="0"/>
        </a:spcAft>
        <a:defRPr sz="4400">
          <a:solidFill>
            <a:srgbClr val="003366"/>
          </a:solidFill>
          <a:latin typeface="Arial" pitchFamily="-110" charset="0"/>
        </a:defRPr>
      </a:lvl9pPr>
    </p:titleStyle>
    <p:bodyStyle>
      <a:lvl1pPr marL="342900" indent="-342900" algn="l" rtl="0" eaLnBrk="1" fontAlgn="base" hangingPunct="1">
        <a:spcBef>
          <a:spcPct val="20000"/>
        </a:spcBef>
        <a:spcAft>
          <a:spcPct val="0"/>
        </a:spcAft>
        <a:buChar char="•"/>
        <a:defRPr sz="3200">
          <a:solidFill>
            <a:srgbClr val="003366"/>
          </a:solidFill>
          <a:latin typeface="Calibri" pitchFamily="34" charset="0"/>
          <a:ea typeface="ヒラギノ角ゴ Pro W3" pitchFamily="28" charset="-128"/>
          <a:cs typeface="Calibri" pitchFamily="34" charset="0"/>
        </a:defRPr>
      </a:lvl1pPr>
      <a:lvl2pPr marL="742950" indent="-285750" algn="l" rtl="0" eaLnBrk="1" fontAlgn="base" hangingPunct="1">
        <a:spcBef>
          <a:spcPct val="20000"/>
        </a:spcBef>
        <a:spcAft>
          <a:spcPct val="0"/>
        </a:spcAft>
        <a:buChar char="–"/>
        <a:defRPr sz="2800">
          <a:solidFill>
            <a:srgbClr val="003366"/>
          </a:solidFill>
          <a:latin typeface="Calibri" pitchFamily="34" charset="0"/>
          <a:ea typeface="ヒラギノ角ゴ Pro W3" pitchFamily="-110" charset="-128"/>
          <a:cs typeface="Calibri" pitchFamily="34" charset="0"/>
        </a:defRPr>
      </a:lvl2pPr>
      <a:lvl3pPr marL="1143000" indent="-228600" algn="l" rtl="0" eaLnBrk="1" fontAlgn="base" hangingPunct="1">
        <a:spcBef>
          <a:spcPct val="20000"/>
        </a:spcBef>
        <a:spcAft>
          <a:spcPct val="0"/>
        </a:spcAft>
        <a:buChar char="•"/>
        <a:defRPr sz="2400">
          <a:solidFill>
            <a:srgbClr val="003366"/>
          </a:solidFill>
          <a:latin typeface="Calibri" pitchFamily="34" charset="0"/>
          <a:ea typeface="ヒラギノ角ゴ Pro W3" pitchFamily="-110" charset="-128"/>
          <a:cs typeface="Calibri" pitchFamily="34" charset="0"/>
        </a:defRPr>
      </a:lvl3pPr>
      <a:lvl4pPr marL="1600200" indent="-228600" algn="l" rtl="0" eaLnBrk="1" fontAlgn="base" hangingPunct="1">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4pPr>
      <a:lvl5pPr marL="2057400" indent="-228600" algn="l" rtl="0" eaLnBrk="1" fontAlgn="base" hangingPunct="1">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5pPr>
      <a:lvl6pPr marL="25146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6pPr>
      <a:lvl7pPr marL="29718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7pPr>
      <a:lvl8pPr marL="34290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8pPr>
      <a:lvl9pPr marL="38862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56"/>
          <p:cNvGrpSpPr>
            <a:grpSpLocks/>
          </p:cNvGrpSpPr>
          <p:nvPr/>
        </p:nvGrpSpPr>
        <p:grpSpPr bwMode="auto">
          <a:xfrm>
            <a:off x="685800" y="109538"/>
            <a:ext cx="8458200" cy="447675"/>
            <a:chOff x="432" y="69"/>
            <a:chExt cx="5328" cy="282"/>
          </a:xfrm>
        </p:grpSpPr>
        <p:sp>
          <p:nvSpPr>
            <p:cNvPr id="2056" name="Freeform 9"/>
            <p:cNvSpPr>
              <a:spLocks/>
            </p:cNvSpPr>
            <p:nvPr/>
          </p:nvSpPr>
          <p:spPr bwMode="auto">
            <a:xfrm>
              <a:off x="530" y="69"/>
              <a:ext cx="282" cy="282"/>
            </a:xfrm>
            <a:custGeom>
              <a:avLst/>
              <a:gdLst>
                <a:gd name="T0" fmla="*/ 7 w 9111"/>
                <a:gd name="T1" fmla="*/ 1 h 9111"/>
                <a:gd name="T2" fmla="*/ 7 w 9111"/>
                <a:gd name="T3" fmla="*/ 7 h 9111"/>
                <a:gd name="T4" fmla="*/ 1 w 9111"/>
                <a:gd name="T5" fmla="*/ 7 h 9111"/>
                <a:gd name="T6" fmla="*/ 1 w 9111"/>
                <a:gd name="T7" fmla="*/ 1 h 9111"/>
                <a:gd name="T8" fmla="*/ 7 w 9111"/>
                <a:gd name="T9" fmla="*/ 1 h 9111"/>
                <a:gd name="T10" fmla="*/ 7 w 9111"/>
                <a:gd name="T11" fmla="*/ 1 h 91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111" h="9111">
                  <a:moveTo>
                    <a:pt x="7777" y="1334"/>
                  </a:moveTo>
                  <a:cubicBezTo>
                    <a:pt x="9556" y="3113"/>
                    <a:pt x="9556" y="5998"/>
                    <a:pt x="7777" y="7777"/>
                  </a:cubicBezTo>
                  <a:cubicBezTo>
                    <a:pt x="5998" y="9556"/>
                    <a:pt x="3113" y="9556"/>
                    <a:pt x="1334" y="7777"/>
                  </a:cubicBezTo>
                  <a:cubicBezTo>
                    <a:pt x="-445" y="5998"/>
                    <a:pt x="-445" y="3113"/>
                    <a:pt x="1334" y="1334"/>
                  </a:cubicBezTo>
                  <a:cubicBezTo>
                    <a:pt x="3113" y="-445"/>
                    <a:pt x="5998" y="-445"/>
                    <a:pt x="7777" y="1334"/>
                  </a:cubicBezTo>
                  <a:close/>
                  <a:moveTo>
                    <a:pt x="7777" y="1334"/>
                  </a:moveTo>
                </a:path>
              </a:pathLst>
            </a:custGeom>
            <a:noFill/>
            <a:ln w="19050" cmpd="sng">
              <a:solidFill>
                <a:srgbClr val="003366"/>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de-DE"/>
            </a:p>
          </p:txBody>
        </p:sp>
        <p:sp>
          <p:nvSpPr>
            <p:cNvPr id="2057" name="Freeform 10"/>
            <p:cNvSpPr>
              <a:spLocks/>
            </p:cNvSpPr>
            <p:nvPr/>
          </p:nvSpPr>
          <p:spPr bwMode="auto">
            <a:xfrm>
              <a:off x="853" y="140"/>
              <a:ext cx="211" cy="211"/>
            </a:xfrm>
            <a:custGeom>
              <a:avLst/>
              <a:gdLst>
                <a:gd name="T0" fmla="*/ 4 w 9111"/>
                <a:gd name="T1" fmla="*/ 1 h 9111"/>
                <a:gd name="T2" fmla="*/ 4 w 9111"/>
                <a:gd name="T3" fmla="*/ 4 h 9111"/>
                <a:gd name="T4" fmla="*/ 1 w 9111"/>
                <a:gd name="T5" fmla="*/ 4 h 9111"/>
                <a:gd name="T6" fmla="*/ 1 w 9111"/>
                <a:gd name="T7" fmla="*/ 1 h 9111"/>
                <a:gd name="T8" fmla="*/ 4 w 9111"/>
                <a:gd name="T9" fmla="*/ 1 h 9111"/>
                <a:gd name="T10" fmla="*/ 4 w 9111"/>
                <a:gd name="T11" fmla="*/ 1 h 91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111" h="9111">
                  <a:moveTo>
                    <a:pt x="7777" y="1334"/>
                  </a:moveTo>
                  <a:cubicBezTo>
                    <a:pt x="9556" y="3113"/>
                    <a:pt x="9556" y="5998"/>
                    <a:pt x="7777" y="7777"/>
                  </a:cubicBezTo>
                  <a:cubicBezTo>
                    <a:pt x="5998" y="9556"/>
                    <a:pt x="3113" y="9556"/>
                    <a:pt x="1334" y="7777"/>
                  </a:cubicBezTo>
                  <a:cubicBezTo>
                    <a:pt x="-445" y="5998"/>
                    <a:pt x="-445" y="3113"/>
                    <a:pt x="1334" y="1334"/>
                  </a:cubicBezTo>
                  <a:cubicBezTo>
                    <a:pt x="3113" y="-445"/>
                    <a:pt x="5998" y="-445"/>
                    <a:pt x="7777" y="1334"/>
                  </a:cubicBezTo>
                  <a:close/>
                  <a:moveTo>
                    <a:pt x="7777" y="1334"/>
                  </a:moveTo>
                </a:path>
              </a:pathLst>
            </a:custGeom>
            <a:noFill/>
            <a:ln w="19050" cmpd="sng">
              <a:solidFill>
                <a:srgbClr val="003366"/>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de-DE"/>
            </a:p>
          </p:txBody>
        </p:sp>
        <p:grpSp>
          <p:nvGrpSpPr>
            <p:cNvPr id="2058" name="Group 11"/>
            <p:cNvGrpSpPr>
              <a:grpSpLocks/>
            </p:cNvGrpSpPr>
            <p:nvPr/>
          </p:nvGrpSpPr>
          <p:grpSpPr bwMode="auto">
            <a:xfrm>
              <a:off x="432" y="305"/>
              <a:ext cx="5328" cy="0"/>
              <a:chOff x="432" y="303"/>
              <a:chExt cx="5328" cy="0"/>
            </a:xfrm>
          </p:grpSpPr>
          <p:sp>
            <p:nvSpPr>
              <p:cNvPr id="2059" name="Line 12"/>
              <p:cNvSpPr>
                <a:spLocks noChangeShapeType="1"/>
              </p:cNvSpPr>
              <p:nvPr/>
            </p:nvSpPr>
            <p:spPr bwMode="auto">
              <a:xfrm>
                <a:off x="432" y="303"/>
                <a:ext cx="96"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sp>
            <p:nvSpPr>
              <p:cNvPr id="2060" name="Line 13"/>
              <p:cNvSpPr>
                <a:spLocks noChangeShapeType="1"/>
              </p:cNvSpPr>
              <p:nvPr/>
            </p:nvSpPr>
            <p:spPr bwMode="auto">
              <a:xfrm>
                <a:off x="1080" y="303"/>
                <a:ext cx="4680"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grpSp>
      </p:grpSp>
      <p:sp>
        <p:nvSpPr>
          <p:cNvPr id="2051" name="Rectangle 60"/>
          <p:cNvSpPr>
            <a:spLocks noGrp="1" noChangeArrowheads="1"/>
          </p:cNvSpPr>
          <p:nvPr>
            <p:ph type="title"/>
          </p:nvPr>
        </p:nvSpPr>
        <p:spPr bwMode="auto">
          <a:xfrm>
            <a:off x="669925" y="595313"/>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2" name="Rectangle 61"/>
          <p:cNvSpPr>
            <a:spLocks noGrp="1" noChangeArrowheads="1"/>
          </p:cNvSpPr>
          <p:nvPr>
            <p:ph type="body" idx="1"/>
          </p:nvPr>
        </p:nvSpPr>
        <p:spPr bwMode="auto">
          <a:xfrm>
            <a:off x="669925" y="1844675"/>
            <a:ext cx="8229600" cy="439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90558" name="Rectangle 62"/>
          <p:cNvSpPr>
            <a:spLocks noGrp="1" noChangeArrowheads="1"/>
          </p:cNvSpPr>
          <p:nvPr>
            <p:ph type="dt" sz="half" idx="2"/>
          </p:nvPr>
        </p:nvSpPr>
        <p:spPr bwMode="auto">
          <a:xfrm>
            <a:off x="669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90559" name="Rectangle 63"/>
          <p:cNvSpPr>
            <a:spLocks noGrp="1" noChangeArrowheads="1"/>
          </p:cNvSpPr>
          <p:nvPr>
            <p:ph type="ftr" sz="quarter" idx="3"/>
          </p:nvPr>
        </p:nvSpPr>
        <p:spPr bwMode="auto">
          <a:xfrm>
            <a:off x="3336925" y="6423025"/>
            <a:ext cx="2895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90560" name="Rectangle 64"/>
          <p:cNvSpPr>
            <a:spLocks noGrp="1" noChangeArrowheads="1"/>
          </p:cNvSpPr>
          <p:nvPr>
            <p:ph type="sldNum" sz="quarter" idx="4"/>
          </p:nvPr>
        </p:nvSpPr>
        <p:spPr bwMode="auto">
          <a:xfrm>
            <a:off x="6765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3366"/>
                </a:solidFill>
                <a:latin typeface="Calibri" pitchFamily="34" charset="0"/>
                <a:ea typeface="ヒラギノ角ゴ Pro W3" pitchFamily="28" charset="-128"/>
                <a:cs typeface="Calibri" pitchFamily="34" charset="0"/>
              </a:defRPr>
            </a:lvl1pPr>
          </a:lstStyle>
          <a:p>
            <a:pPr>
              <a:defRPr/>
            </a:pPr>
            <a:fld id="{A92F2C35-66DF-400E-B457-EEFAA284A811}"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Lst>
  <p:txStyles>
    <p:titleStyle>
      <a:lvl1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1pPr>
      <a:lvl2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2pPr>
      <a:lvl3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3pPr>
      <a:lvl4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4pPr>
      <a:lvl5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5pPr>
      <a:lvl6pPr marL="457200" algn="ctr" rtl="0" eaLnBrk="1" fontAlgn="base" hangingPunct="1">
        <a:spcBef>
          <a:spcPct val="0"/>
        </a:spcBef>
        <a:spcAft>
          <a:spcPct val="0"/>
        </a:spcAft>
        <a:defRPr sz="4400">
          <a:solidFill>
            <a:srgbClr val="003366"/>
          </a:solidFill>
          <a:latin typeface="Arial" pitchFamily="-110" charset="0"/>
        </a:defRPr>
      </a:lvl6pPr>
      <a:lvl7pPr marL="914400" algn="ctr" rtl="0" eaLnBrk="1" fontAlgn="base" hangingPunct="1">
        <a:spcBef>
          <a:spcPct val="0"/>
        </a:spcBef>
        <a:spcAft>
          <a:spcPct val="0"/>
        </a:spcAft>
        <a:defRPr sz="4400">
          <a:solidFill>
            <a:srgbClr val="003366"/>
          </a:solidFill>
          <a:latin typeface="Arial" pitchFamily="-110" charset="0"/>
        </a:defRPr>
      </a:lvl7pPr>
      <a:lvl8pPr marL="1371600" algn="ctr" rtl="0" eaLnBrk="1" fontAlgn="base" hangingPunct="1">
        <a:spcBef>
          <a:spcPct val="0"/>
        </a:spcBef>
        <a:spcAft>
          <a:spcPct val="0"/>
        </a:spcAft>
        <a:defRPr sz="4400">
          <a:solidFill>
            <a:srgbClr val="003366"/>
          </a:solidFill>
          <a:latin typeface="Arial" pitchFamily="-110" charset="0"/>
        </a:defRPr>
      </a:lvl8pPr>
      <a:lvl9pPr marL="1828800" algn="ctr" rtl="0" eaLnBrk="1" fontAlgn="base" hangingPunct="1">
        <a:spcBef>
          <a:spcPct val="0"/>
        </a:spcBef>
        <a:spcAft>
          <a:spcPct val="0"/>
        </a:spcAft>
        <a:defRPr sz="4400">
          <a:solidFill>
            <a:srgbClr val="003366"/>
          </a:solidFill>
          <a:latin typeface="Arial" pitchFamily="-110" charset="0"/>
        </a:defRPr>
      </a:lvl9pPr>
    </p:titleStyle>
    <p:bodyStyle>
      <a:lvl1pPr marL="342900" indent="-342900" algn="l" rtl="0" eaLnBrk="1" fontAlgn="base" hangingPunct="1">
        <a:spcBef>
          <a:spcPct val="20000"/>
        </a:spcBef>
        <a:spcAft>
          <a:spcPct val="0"/>
        </a:spcAft>
        <a:buChar char="•"/>
        <a:defRPr sz="3200">
          <a:solidFill>
            <a:srgbClr val="003366"/>
          </a:solidFill>
          <a:latin typeface="Calibri" pitchFamily="34" charset="0"/>
          <a:ea typeface="ヒラギノ角ゴ Pro W3" pitchFamily="28" charset="-128"/>
          <a:cs typeface="Calibri" pitchFamily="34" charset="0"/>
        </a:defRPr>
      </a:lvl1pPr>
      <a:lvl2pPr marL="742950" indent="-285750" algn="l" rtl="0" eaLnBrk="1" fontAlgn="base" hangingPunct="1">
        <a:spcBef>
          <a:spcPct val="20000"/>
        </a:spcBef>
        <a:spcAft>
          <a:spcPct val="0"/>
        </a:spcAft>
        <a:buChar char="–"/>
        <a:defRPr sz="2800">
          <a:solidFill>
            <a:srgbClr val="003366"/>
          </a:solidFill>
          <a:latin typeface="Calibri" pitchFamily="34" charset="0"/>
          <a:ea typeface="ヒラギノ角ゴ Pro W3" pitchFamily="-110" charset="-128"/>
          <a:cs typeface="Calibri" pitchFamily="34" charset="0"/>
        </a:defRPr>
      </a:lvl2pPr>
      <a:lvl3pPr marL="1143000" indent="-228600" algn="l" rtl="0" eaLnBrk="1" fontAlgn="base" hangingPunct="1">
        <a:spcBef>
          <a:spcPct val="20000"/>
        </a:spcBef>
        <a:spcAft>
          <a:spcPct val="0"/>
        </a:spcAft>
        <a:buChar char="•"/>
        <a:defRPr sz="2400">
          <a:solidFill>
            <a:srgbClr val="003366"/>
          </a:solidFill>
          <a:latin typeface="Calibri" pitchFamily="34" charset="0"/>
          <a:ea typeface="ヒラギノ角ゴ Pro W3" pitchFamily="-110" charset="-128"/>
          <a:cs typeface="Calibri" pitchFamily="34" charset="0"/>
        </a:defRPr>
      </a:lvl3pPr>
      <a:lvl4pPr marL="1600200" indent="-228600" algn="l" rtl="0" eaLnBrk="1" fontAlgn="base" hangingPunct="1">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4pPr>
      <a:lvl5pPr marL="2057400" indent="-228600" algn="l" rtl="0" eaLnBrk="1" fontAlgn="base" hangingPunct="1">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5pPr>
      <a:lvl6pPr marL="25146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6pPr>
      <a:lvl7pPr marL="29718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7pPr>
      <a:lvl8pPr marL="34290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8pPr>
      <a:lvl9pPr marL="38862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47"/>
          <p:cNvSpPr>
            <a:spLocks noGrp="1" noChangeArrowheads="1"/>
          </p:cNvSpPr>
          <p:nvPr>
            <p:ph type="title"/>
          </p:nvPr>
        </p:nvSpPr>
        <p:spPr bwMode="auto">
          <a:xfrm>
            <a:off x="669925" y="595313"/>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Rectangle 48"/>
          <p:cNvSpPr>
            <a:spLocks noGrp="1" noChangeArrowheads="1"/>
          </p:cNvSpPr>
          <p:nvPr>
            <p:ph type="body" idx="1"/>
          </p:nvPr>
        </p:nvSpPr>
        <p:spPr bwMode="auto">
          <a:xfrm>
            <a:off x="669925" y="1844675"/>
            <a:ext cx="8229600" cy="439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15793" name="Rectangle 49"/>
          <p:cNvSpPr>
            <a:spLocks noGrp="1" noChangeArrowheads="1"/>
          </p:cNvSpPr>
          <p:nvPr>
            <p:ph type="dt" sz="half" idx="2"/>
          </p:nvPr>
        </p:nvSpPr>
        <p:spPr bwMode="auto">
          <a:xfrm>
            <a:off x="669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15794" name="Rectangle 50"/>
          <p:cNvSpPr>
            <a:spLocks noGrp="1" noChangeArrowheads="1"/>
          </p:cNvSpPr>
          <p:nvPr>
            <p:ph type="ftr" sz="quarter" idx="3"/>
          </p:nvPr>
        </p:nvSpPr>
        <p:spPr bwMode="auto">
          <a:xfrm>
            <a:off x="3336925" y="6423025"/>
            <a:ext cx="2895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3366"/>
                </a:solidFill>
                <a:latin typeface="Calibri" pitchFamily="34" charset="0"/>
                <a:ea typeface="+mn-ea"/>
                <a:cs typeface="Calibri" pitchFamily="34" charset="0"/>
              </a:defRPr>
            </a:lvl1pPr>
          </a:lstStyle>
          <a:p>
            <a:pPr>
              <a:defRPr/>
            </a:pPr>
            <a:endParaRPr lang="de-DE"/>
          </a:p>
        </p:txBody>
      </p:sp>
      <p:sp>
        <p:nvSpPr>
          <p:cNvPr id="415795" name="Rectangle 51"/>
          <p:cNvSpPr>
            <a:spLocks noGrp="1" noChangeArrowheads="1"/>
          </p:cNvSpPr>
          <p:nvPr>
            <p:ph type="sldNum" sz="quarter" idx="4"/>
          </p:nvPr>
        </p:nvSpPr>
        <p:spPr bwMode="auto">
          <a:xfrm>
            <a:off x="6765925" y="6423025"/>
            <a:ext cx="2133600" cy="393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3366"/>
                </a:solidFill>
                <a:latin typeface="Calibri" pitchFamily="34" charset="0"/>
                <a:ea typeface="ヒラギノ角ゴ Pro W3" pitchFamily="28" charset="-128"/>
                <a:cs typeface="Calibri" pitchFamily="34" charset="0"/>
              </a:defRPr>
            </a:lvl1pPr>
          </a:lstStyle>
          <a:p>
            <a:pPr>
              <a:defRPr/>
            </a:pPr>
            <a:fld id="{C90BD397-5010-4526-9FEE-2D2FC65CB9E3}" type="slidenum">
              <a:rPr lang="de-DE"/>
              <a:pPr>
                <a:defRPr/>
              </a:pPr>
              <a:t>‹Nr.›</a:t>
            </a:fld>
            <a:endParaRPr lang="de-DE" dirty="0"/>
          </a:p>
        </p:txBody>
      </p:sp>
      <p:sp>
        <p:nvSpPr>
          <p:cNvPr id="3079" name="Line 6"/>
          <p:cNvSpPr>
            <a:spLocks noChangeShapeType="1"/>
          </p:cNvSpPr>
          <p:nvPr/>
        </p:nvSpPr>
        <p:spPr bwMode="auto">
          <a:xfrm>
            <a:off x="455613" y="350838"/>
            <a:ext cx="8459787" cy="0"/>
          </a:xfrm>
          <a:prstGeom prst="line">
            <a:avLst/>
          </a:prstGeom>
          <a:noFill/>
          <a:ln w="12700">
            <a:solidFill>
              <a:srgbClr val="003366"/>
            </a:solidFill>
            <a:round/>
            <a:headEnd/>
            <a:tailEnd/>
          </a:ln>
          <a:extLst>
            <a:ext uri="{909E8E84-426E-40dd-AFC4-6F175D3DCCD1}">
              <a14:hiddenFill xmlns:a14="http://schemas.microsoft.com/office/drawing/2010/main" xmlns="">
                <a:noFill/>
              </a14:hiddenFill>
            </a:ext>
          </a:extLst>
        </p:spPr>
        <p:txBody>
          <a:bodyPr wrap="none" anchor="ctr"/>
          <a:lstStyle/>
          <a:p>
            <a:endParaRPr lang="de-DE"/>
          </a:p>
        </p:txBody>
      </p:sp>
      <p:pic>
        <p:nvPicPr>
          <p:cNvPr id="3080" name="Grafik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55613" y="90488"/>
            <a:ext cx="2697162" cy="260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52" r:id="rId1"/>
    <p:sldLayoutId id="2147484153" r:id="rId2"/>
    <p:sldLayoutId id="2147484154" r:id="rId3"/>
    <p:sldLayoutId id="2147484155" r:id="rId4"/>
    <p:sldLayoutId id="2147484156" r:id="rId5"/>
    <p:sldLayoutId id="2147484157" r:id="rId6"/>
    <p:sldLayoutId id="2147484158" r:id="rId7"/>
    <p:sldLayoutId id="2147484159" r:id="rId8"/>
    <p:sldLayoutId id="2147484160" r:id="rId9"/>
    <p:sldLayoutId id="2147484161" r:id="rId10"/>
    <p:sldLayoutId id="2147484162" r:id="rId11"/>
  </p:sldLayoutIdLst>
  <p:txStyles>
    <p:titleStyle>
      <a:lvl1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1pPr>
      <a:lvl2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2pPr>
      <a:lvl3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3pPr>
      <a:lvl4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4pPr>
      <a:lvl5pPr algn="ctr" rtl="0" eaLnBrk="1" fontAlgn="base" hangingPunct="1">
        <a:spcBef>
          <a:spcPct val="0"/>
        </a:spcBef>
        <a:spcAft>
          <a:spcPct val="0"/>
        </a:spcAft>
        <a:defRPr sz="4400">
          <a:solidFill>
            <a:srgbClr val="003366"/>
          </a:solidFill>
          <a:latin typeface="Calibri" pitchFamily="34" charset="0"/>
          <a:ea typeface="ヒラギノ角ゴ Pro W3" pitchFamily="28" charset="-128"/>
          <a:cs typeface="Calibri" pitchFamily="34" charset="0"/>
        </a:defRPr>
      </a:lvl5pPr>
      <a:lvl6pPr marL="457200" algn="ctr" rtl="0" eaLnBrk="1" fontAlgn="base" hangingPunct="1">
        <a:spcBef>
          <a:spcPct val="0"/>
        </a:spcBef>
        <a:spcAft>
          <a:spcPct val="0"/>
        </a:spcAft>
        <a:defRPr sz="4400">
          <a:solidFill>
            <a:srgbClr val="003366"/>
          </a:solidFill>
          <a:latin typeface="Arial" pitchFamily="-110" charset="0"/>
        </a:defRPr>
      </a:lvl6pPr>
      <a:lvl7pPr marL="914400" algn="ctr" rtl="0" eaLnBrk="1" fontAlgn="base" hangingPunct="1">
        <a:spcBef>
          <a:spcPct val="0"/>
        </a:spcBef>
        <a:spcAft>
          <a:spcPct val="0"/>
        </a:spcAft>
        <a:defRPr sz="4400">
          <a:solidFill>
            <a:srgbClr val="003366"/>
          </a:solidFill>
          <a:latin typeface="Arial" pitchFamily="-110" charset="0"/>
        </a:defRPr>
      </a:lvl7pPr>
      <a:lvl8pPr marL="1371600" algn="ctr" rtl="0" eaLnBrk="1" fontAlgn="base" hangingPunct="1">
        <a:spcBef>
          <a:spcPct val="0"/>
        </a:spcBef>
        <a:spcAft>
          <a:spcPct val="0"/>
        </a:spcAft>
        <a:defRPr sz="4400">
          <a:solidFill>
            <a:srgbClr val="003366"/>
          </a:solidFill>
          <a:latin typeface="Arial" pitchFamily="-110" charset="0"/>
        </a:defRPr>
      </a:lvl8pPr>
      <a:lvl9pPr marL="1828800" algn="ctr" rtl="0" eaLnBrk="1" fontAlgn="base" hangingPunct="1">
        <a:spcBef>
          <a:spcPct val="0"/>
        </a:spcBef>
        <a:spcAft>
          <a:spcPct val="0"/>
        </a:spcAft>
        <a:defRPr sz="4400">
          <a:solidFill>
            <a:srgbClr val="003366"/>
          </a:solidFill>
          <a:latin typeface="Arial" pitchFamily="-110" charset="0"/>
        </a:defRPr>
      </a:lvl9pPr>
    </p:titleStyle>
    <p:bodyStyle>
      <a:lvl1pPr marL="342900" indent="-342900" algn="l" rtl="0" eaLnBrk="1" fontAlgn="base" hangingPunct="1">
        <a:spcBef>
          <a:spcPct val="20000"/>
        </a:spcBef>
        <a:spcAft>
          <a:spcPct val="0"/>
        </a:spcAft>
        <a:buChar char="•"/>
        <a:defRPr sz="3200">
          <a:solidFill>
            <a:srgbClr val="003366"/>
          </a:solidFill>
          <a:latin typeface="Calibri" pitchFamily="34" charset="0"/>
          <a:ea typeface="ヒラギノ角ゴ Pro W3" pitchFamily="28" charset="-128"/>
          <a:cs typeface="Calibri" pitchFamily="34" charset="0"/>
        </a:defRPr>
      </a:lvl1pPr>
      <a:lvl2pPr marL="742950" indent="-285750" algn="l" rtl="0" eaLnBrk="1" fontAlgn="base" hangingPunct="1">
        <a:spcBef>
          <a:spcPct val="20000"/>
        </a:spcBef>
        <a:spcAft>
          <a:spcPct val="0"/>
        </a:spcAft>
        <a:buChar char="–"/>
        <a:defRPr sz="2800">
          <a:solidFill>
            <a:srgbClr val="003366"/>
          </a:solidFill>
          <a:latin typeface="Calibri" pitchFamily="34" charset="0"/>
          <a:ea typeface="ヒラギノ角ゴ Pro W3" pitchFamily="-110" charset="-128"/>
          <a:cs typeface="Calibri" pitchFamily="34" charset="0"/>
        </a:defRPr>
      </a:lvl2pPr>
      <a:lvl3pPr marL="1143000" indent="-228600" algn="l" rtl="0" eaLnBrk="1" fontAlgn="base" hangingPunct="1">
        <a:spcBef>
          <a:spcPct val="20000"/>
        </a:spcBef>
        <a:spcAft>
          <a:spcPct val="0"/>
        </a:spcAft>
        <a:buChar char="•"/>
        <a:defRPr sz="2400">
          <a:solidFill>
            <a:srgbClr val="003366"/>
          </a:solidFill>
          <a:latin typeface="Calibri" pitchFamily="34" charset="0"/>
          <a:ea typeface="ヒラギノ角ゴ Pro W3" pitchFamily="-110" charset="-128"/>
          <a:cs typeface="Calibri" pitchFamily="34" charset="0"/>
        </a:defRPr>
      </a:lvl3pPr>
      <a:lvl4pPr marL="1600200" indent="-228600" algn="l" rtl="0" eaLnBrk="1" fontAlgn="base" hangingPunct="1">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4pPr>
      <a:lvl5pPr marL="2057400" indent="-228600" algn="l" rtl="0" eaLnBrk="1" fontAlgn="base" hangingPunct="1">
        <a:spcBef>
          <a:spcPct val="20000"/>
        </a:spcBef>
        <a:spcAft>
          <a:spcPct val="0"/>
        </a:spcAft>
        <a:buChar char="»"/>
        <a:defRPr sz="2000">
          <a:solidFill>
            <a:srgbClr val="003366"/>
          </a:solidFill>
          <a:latin typeface="Calibri" pitchFamily="34" charset="0"/>
          <a:ea typeface="ヒラギノ角ゴ Pro W3" pitchFamily="-110" charset="-128"/>
          <a:cs typeface="Calibri" pitchFamily="34" charset="0"/>
        </a:defRPr>
      </a:lvl5pPr>
      <a:lvl6pPr marL="25146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6pPr>
      <a:lvl7pPr marL="29718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7pPr>
      <a:lvl8pPr marL="34290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8pPr>
      <a:lvl9pPr marL="3886200" indent="-228600" algn="l" rtl="0" eaLnBrk="1" fontAlgn="base" hangingPunct="1">
        <a:spcBef>
          <a:spcPct val="20000"/>
        </a:spcBef>
        <a:spcAft>
          <a:spcPct val="0"/>
        </a:spcAft>
        <a:buChar char="»"/>
        <a:defRPr sz="2000">
          <a:solidFill>
            <a:srgbClr val="003366"/>
          </a:solidFill>
          <a:latin typeface="+mn-lt"/>
          <a:ea typeface="ヒラギノ角ゴ Pro W3" pitchFamily="-11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1.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6.xml"/><Relationship Id="rId4" Type="http://schemas.openxmlformats.org/officeDocument/2006/relationships/chart" Target="../charts/char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Grp="1" noChangeArrowheads="1"/>
          </p:cNvSpPr>
          <p:nvPr>
            <p:ph type="ctrTitle" sz="quarter"/>
          </p:nvPr>
        </p:nvSpPr>
        <p:spPr>
          <a:xfrm>
            <a:off x="685800" y="1827365"/>
            <a:ext cx="7772400" cy="1470025"/>
          </a:xfrm>
        </p:spPr>
        <p:txBody>
          <a:bodyPr/>
          <a:lstStyle/>
          <a:p>
            <a:pPr eaLnBrk="1" hangingPunct="1"/>
            <a:br>
              <a:rPr lang="de-DE" sz="2700" b="1" dirty="0">
                <a:latin typeface="Calibri" charset="0"/>
                <a:ea typeface="ヒラギノ角ゴ Pro W3" charset="0"/>
              </a:rPr>
            </a:br>
            <a:r>
              <a:rPr lang="de-DE" sz="2700" b="1" dirty="0">
                <a:latin typeface="Calibri" charset="0"/>
                <a:ea typeface="ヒラギノ角ゴ Pro W3" charset="0"/>
              </a:rPr>
              <a:t>Einfluss des Geschlechts auf das klinische und psychosoziale Ergebnis nach Nierenlebendspende</a:t>
            </a:r>
          </a:p>
        </p:txBody>
      </p:sp>
      <p:sp>
        <p:nvSpPr>
          <p:cNvPr id="39938" name="Rectangle 5"/>
          <p:cNvSpPr>
            <a:spLocks noGrp="1" noChangeArrowheads="1"/>
          </p:cNvSpPr>
          <p:nvPr>
            <p:ph type="subTitle" sz="quarter" idx="1"/>
          </p:nvPr>
        </p:nvSpPr>
        <p:spPr>
          <a:xfrm>
            <a:off x="948691" y="3634740"/>
            <a:ext cx="7509510" cy="2557054"/>
          </a:xfrm>
        </p:spPr>
        <p:txBody>
          <a:bodyPr>
            <a:normAutofit fontScale="92500" lnSpcReduction="20000"/>
          </a:bodyPr>
          <a:lstStyle/>
          <a:p>
            <a:endParaRPr lang="de-DE" sz="2100" dirty="0">
              <a:latin typeface="Calibri" charset="0"/>
              <a:ea typeface="ヒラギノ角ゴ Pro W3" charset="0"/>
            </a:endParaRPr>
          </a:p>
          <a:p>
            <a:r>
              <a:rPr lang="de-DE" sz="2100" b="1" dirty="0">
                <a:latin typeface="Calibri" charset="0"/>
                <a:ea typeface="ヒラギノ角ゴ Pro W3" charset="0"/>
              </a:rPr>
              <a:t>Sarah Estelmann</a:t>
            </a:r>
          </a:p>
          <a:p>
            <a:r>
              <a:rPr lang="de-DE" sz="1700" dirty="0">
                <a:latin typeface="Calibri" charset="0"/>
                <a:ea typeface="ヒラギノ角ゴ Pro W3" charset="0"/>
              </a:rPr>
              <a:t>AG Lebendspende, Projektleitung: Frau Prof. Dr. med. Claudia Sommerer</a:t>
            </a:r>
          </a:p>
          <a:p>
            <a:endParaRPr lang="de-DE" sz="1700" dirty="0">
              <a:latin typeface="Calibri" charset="0"/>
              <a:ea typeface="ヒラギノ角ゴ Pro W3" charset="0"/>
            </a:endParaRPr>
          </a:p>
          <a:p>
            <a:r>
              <a:rPr lang="de-DE" sz="1500" dirty="0">
                <a:latin typeface="Calibri" charset="0"/>
                <a:ea typeface="ヒラギノ角ゴ Pro W3" charset="0"/>
              </a:rPr>
              <a:t>Claudia Sommerer, Sarah Estelmann, Nicole Metzendorf, Maren Leuschner, Martin Zeier</a:t>
            </a:r>
          </a:p>
          <a:p>
            <a:r>
              <a:rPr lang="de-DE" sz="1500" dirty="0">
                <a:latin typeface="Calibri" charset="0"/>
                <a:ea typeface="ヒラギノ角ゴ Pro W3" charset="0"/>
              </a:rPr>
              <a:t>Medizinische Universitätsklinik Heidelberg, Sektion Nephrologie</a:t>
            </a:r>
          </a:p>
          <a:p>
            <a:endParaRPr lang="de-DE" sz="1800" dirty="0">
              <a:latin typeface="Calibri" charset="0"/>
              <a:ea typeface="ヒラギノ角ゴ Pro W3" charset="0"/>
            </a:endParaRPr>
          </a:p>
          <a:p>
            <a:r>
              <a:rPr lang="de-DE" sz="2000" dirty="0">
                <a:latin typeface="Calibri" charset="0"/>
                <a:ea typeface="ヒラギノ角ゴ Pro W3" charset="0"/>
              </a:rPr>
              <a:t>35. Kongress des Deutschen Ärztinnenbundes e.V.</a:t>
            </a:r>
          </a:p>
          <a:p>
            <a:r>
              <a:rPr lang="de-DE" sz="2000" dirty="0">
                <a:latin typeface="Calibri" charset="0"/>
                <a:ea typeface="ヒラギノ角ゴ Pro W3" charset="0"/>
              </a:rPr>
              <a:t>05.-08.10.2017</a:t>
            </a:r>
          </a:p>
          <a:p>
            <a:pPr eaLnBrk="1" hangingPunct="1"/>
            <a:endParaRPr lang="de-DE" dirty="0">
              <a:latin typeface="Calibri" charset="0"/>
              <a:ea typeface="ヒラギノ角ゴ Pro W3" charset="0"/>
            </a:endParaRPr>
          </a:p>
        </p:txBody>
      </p:sp>
      <p:sp>
        <p:nvSpPr>
          <p:cNvPr id="2" name="Textfeld 1">
            <a:extLst>
              <a:ext uri="{FF2B5EF4-FFF2-40B4-BE49-F238E27FC236}">
                <a16:creationId xmlns:a16="http://schemas.microsoft.com/office/drawing/2014/main" id="{B117D3D1-E079-45AE-AD9C-94A33A8E0280}"/>
              </a:ext>
            </a:extLst>
          </p:cNvPr>
          <p:cNvSpPr txBox="1"/>
          <p:nvPr/>
        </p:nvSpPr>
        <p:spPr>
          <a:xfrm>
            <a:off x="5829300" y="6629400"/>
            <a:ext cx="3794760" cy="353943"/>
          </a:xfrm>
          <a:prstGeom prst="rect">
            <a:avLst/>
          </a:prstGeom>
          <a:noFill/>
        </p:spPr>
        <p:txBody>
          <a:bodyPr wrap="square" rtlCol="0">
            <a:spAutoFit/>
          </a:bodyPr>
          <a:lstStyle/>
          <a:p>
            <a:r>
              <a:rPr lang="de-DE" sz="1000" dirty="0">
                <a:solidFill>
                  <a:srgbClr val="003366"/>
                </a:solidFill>
                <a:latin typeface="Calibri" charset="0"/>
              </a:rPr>
              <a:t>Mit freundlicher Unterstützung durch die AG Frau und Niere</a:t>
            </a:r>
          </a:p>
          <a:p>
            <a:endParaRPr lang="de-DE" sz="700" dirty="0">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Inhaltsplatzhalter 2"/>
          <p:cNvSpPr>
            <a:spLocks noGrp="1"/>
          </p:cNvSpPr>
          <p:nvPr>
            <p:ph idx="1"/>
          </p:nvPr>
        </p:nvSpPr>
        <p:spPr>
          <a:xfrm>
            <a:off x="438697" y="532219"/>
            <a:ext cx="8229600" cy="5889602"/>
          </a:xfrm>
        </p:spPr>
        <p:txBody>
          <a:bodyPr/>
          <a:lstStyle/>
          <a:p>
            <a:pPr marL="0" indent="0">
              <a:buNone/>
            </a:pPr>
            <a:r>
              <a:rPr lang="de-DE" sz="2400" b="1" dirty="0">
                <a:latin typeface="Calibri" charset="0"/>
                <a:ea typeface="ヒラギノ角ゴ Pro W3" charset="0"/>
              </a:rPr>
              <a:t>Einleitung</a:t>
            </a:r>
          </a:p>
          <a:p>
            <a:pPr marL="0" indent="0">
              <a:buNone/>
            </a:pPr>
            <a:endParaRPr lang="de-DE" sz="2200" b="1" dirty="0">
              <a:latin typeface="Calibri" charset="0"/>
              <a:ea typeface="ヒラギノ角ゴ Pro W3" charset="0"/>
            </a:endParaRPr>
          </a:p>
          <a:p>
            <a:pPr marL="0" indent="0">
              <a:buNone/>
            </a:pPr>
            <a:r>
              <a:rPr lang="de-DE" sz="1800" b="1" dirty="0">
                <a:latin typeface="Calibri" charset="0"/>
                <a:ea typeface="ヒラギノ角ゴ Pro W3" charset="0"/>
              </a:rPr>
              <a:t>Hintergrund</a:t>
            </a:r>
            <a:r>
              <a:rPr lang="de-DE" sz="1800" dirty="0">
                <a:latin typeface="Calibri" charset="0"/>
                <a:ea typeface="ヒラギノ角ゴ Pro W3" charset="0"/>
              </a:rPr>
              <a:t> </a:t>
            </a:r>
          </a:p>
          <a:p>
            <a:r>
              <a:rPr lang="de-DE" sz="1600" dirty="0">
                <a:latin typeface="Calibri" charset="0"/>
                <a:ea typeface="ヒラギノ角ゴ Pro W3" charset="0"/>
              </a:rPr>
              <a:t>Nierenlebendspende postmortaler Spende und Dialyseverfahren überlegen</a:t>
            </a:r>
          </a:p>
          <a:p>
            <a:r>
              <a:rPr lang="de-DE" sz="1600" dirty="0">
                <a:latin typeface="Calibri" charset="0"/>
                <a:ea typeface="ヒラギノ角ゴ Pro W3" charset="0"/>
              </a:rPr>
              <a:t>Frauen: überwiegender Anteil der Spender/Innen </a:t>
            </a:r>
            <a:r>
              <a:rPr lang="de-DE" sz="1600" dirty="0">
                <a:latin typeface="Calibri" charset="0"/>
                <a:ea typeface="ヒラギノ角ゴ Pro W3" charset="0"/>
                <a:sym typeface="Wingdings" panose="05000000000000000000" pitchFamily="2" charset="2"/>
              </a:rPr>
              <a:t>und </a:t>
            </a:r>
            <a:r>
              <a:rPr lang="de-DE" sz="1600" dirty="0">
                <a:latin typeface="Calibri" charset="0"/>
                <a:ea typeface="ヒラギノ角ゴ Pro W3" charset="0"/>
              </a:rPr>
              <a:t>erhalten seltener Organ aus Lebendspenden</a:t>
            </a:r>
          </a:p>
          <a:p>
            <a:pPr marL="0" indent="0">
              <a:buNone/>
            </a:pPr>
            <a:endParaRPr lang="de-DE" sz="2200" dirty="0">
              <a:latin typeface="Calibri" charset="0"/>
              <a:ea typeface="ヒラギノ角ゴ Pro W3" charset="0"/>
            </a:endParaRPr>
          </a:p>
          <a:p>
            <a:pPr marL="0" indent="0">
              <a:buNone/>
            </a:pPr>
            <a:r>
              <a:rPr lang="de-DE" sz="1800" b="1" dirty="0">
                <a:latin typeface="Calibri" charset="0"/>
                <a:ea typeface="ヒラギノ角ゴ Pro W3" charset="0"/>
              </a:rPr>
              <a:t>Ziel</a:t>
            </a:r>
          </a:p>
          <a:p>
            <a:pPr marL="0" indent="0">
              <a:buNone/>
            </a:pPr>
            <a:r>
              <a:rPr lang="de-DE" sz="1600" dirty="0">
                <a:latin typeface="Calibri" charset="0"/>
                <a:ea typeface="ヒラギノ角ゴ Pro W3" charset="0"/>
              </a:rPr>
              <a:t>Geschlechtsspezifische Unterschiede nach Lebendspende: </a:t>
            </a:r>
          </a:p>
          <a:p>
            <a:r>
              <a:rPr lang="de-DE" sz="1600" dirty="0">
                <a:latin typeface="Calibri" charset="0"/>
                <a:ea typeface="ヒラギノ角ゴ Pro W3" charset="0"/>
              </a:rPr>
              <a:t>klinisches </a:t>
            </a:r>
            <a:r>
              <a:rPr lang="de-DE" sz="1600" dirty="0" err="1">
                <a:latin typeface="Calibri" charset="0"/>
                <a:ea typeface="ヒラギノ角ゴ Pro W3" charset="0"/>
              </a:rPr>
              <a:t>Outcome</a:t>
            </a:r>
            <a:r>
              <a:rPr lang="de-DE" sz="1600" dirty="0">
                <a:latin typeface="Calibri" charset="0"/>
                <a:ea typeface="ヒラギノ角ゴ Pro W3" charset="0"/>
              </a:rPr>
              <a:t> </a:t>
            </a:r>
          </a:p>
          <a:p>
            <a:r>
              <a:rPr lang="de-DE" sz="1600" dirty="0">
                <a:latin typeface="Calibri" charset="0"/>
                <a:ea typeface="ヒラギノ角ゴ Pro W3" charset="0"/>
              </a:rPr>
              <a:t>psychosoziales </a:t>
            </a:r>
            <a:r>
              <a:rPr lang="de-DE" sz="1600" dirty="0" err="1">
                <a:latin typeface="Calibri" charset="0"/>
                <a:ea typeface="ヒラギノ角ゴ Pro W3" charset="0"/>
              </a:rPr>
              <a:t>Outcome</a:t>
            </a:r>
            <a:endParaRPr lang="de-DE" sz="1600" dirty="0">
              <a:latin typeface="Calibri" charset="0"/>
              <a:ea typeface="ヒラギノ角ゴ Pro W3" charset="0"/>
            </a:endParaRPr>
          </a:p>
          <a:p>
            <a:pPr marL="0" indent="0">
              <a:buNone/>
            </a:pPr>
            <a:endParaRPr lang="de-DE" sz="1800" b="1" dirty="0">
              <a:latin typeface="Calibri" charset="0"/>
              <a:ea typeface="ヒラギノ角ゴ Pro W3" charset="0"/>
            </a:endParaRPr>
          </a:p>
          <a:p>
            <a:pPr marL="0" indent="0">
              <a:buNone/>
            </a:pPr>
            <a:r>
              <a:rPr lang="de-DE" sz="1800" b="1" dirty="0">
                <a:latin typeface="Calibri" charset="0"/>
                <a:ea typeface="ヒラギノ角ゴ Pro W3" charset="0"/>
              </a:rPr>
              <a:t>Methoden</a:t>
            </a:r>
            <a:r>
              <a:rPr lang="de-DE" sz="2000" b="1" dirty="0">
                <a:latin typeface="Calibri" charset="0"/>
                <a:ea typeface="ヒラギノ角ゴ Pro W3" charset="0"/>
              </a:rPr>
              <a:t> </a:t>
            </a:r>
          </a:p>
          <a:p>
            <a:pPr marL="0" indent="0">
              <a:buNone/>
            </a:pPr>
            <a:r>
              <a:rPr lang="de-DE" sz="1600" dirty="0"/>
              <a:t>Standardisierte Fragebögen zur Erhebung gesundheitsbezogener Lebensqualität:</a:t>
            </a:r>
          </a:p>
          <a:p>
            <a:r>
              <a:rPr lang="en-GB" sz="1600" dirty="0"/>
              <a:t>Multidimensional Fatigue Inventory (MFI-20) </a:t>
            </a:r>
          </a:p>
          <a:p>
            <a:r>
              <a:rPr lang="en-GB" sz="1600" dirty="0"/>
              <a:t>Short Form 36 (SF-36)</a:t>
            </a:r>
          </a:p>
          <a:p>
            <a:r>
              <a:rPr lang="en-GB" sz="1600" dirty="0"/>
              <a:t>Hospital Anxiety and Depression Scale (HADS-D) </a:t>
            </a:r>
          </a:p>
          <a:p>
            <a:r>
              <a:rPr lang="en-GB" sz="1600" dirty="0"/>
              <a:t>Perceived Stress Scale (PSS)</a:t>
            </a:r>
            <a:endParaRPr lang="de-DE" sz="1600" b="1" dirty="0">
              <a:latin typeface="Calibri" charset="0"/>
              <a:ea typeface="ヒラギノ角ゴ Pro W3" charset="0"/>
            </a:endParaRPr>
          </a:p>
          <a:p>
            <a:pPr marL="0" indent="0">
              <a:buNone/>
            </a:pPr>
            <a:endParaRPr lang="de-DE" sz="2000" b="1" dirty="0">
              <a:latin typeface="Calibri" charset="0"/>
              <a:ea typeface="ヒラギノ角ゴ Pro W3" charset="0"/>
            </a:endParaRPr>
          </a:p>
        </p:txBody>
      </p:sp>
    </p:spTree>
    <p:extLst>
      <p:ext uri="{BB962C8B-B14F-4D97-AF65-F5344CB8AC3E}">
        <p14:creationId xmlns:p14="http://schemas.microsoft.com/office/powerpoint/2010/main" val="2982385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 5">
            <a:extLst>
              <a:ext uri="{FF2B5EF4-FFF2-40B4-BE49-F238E27FC236}">
                <a16:creationId xmlns:a16="http://schemas.microsoft.com/office/drawing/2014/main" id="{80DDF3CB-F297-4B48-8F36-71C2A1E323EB}"/>
              </a:ext>
            </a:extLst>
          </p:cNvPr>
          <p:cNvGraphicFramePr/>
          <p:nvPr>
            <p:extLst>
              <p:ext uri="{D42A27DB-BD31-4B8C-83A1-F6EECF244321}">
                <p14:modId xmlns:p14="http://schemas.microsoft.com/office/powerpoint/2010/main" val="1774092106"/>
              </p:ext>
            </p:extLst>
          </p:nvPr>
        </p:nvGraphicFramePr>
        <p:xfrm>
          <a:off x="5798098" y="2496792"/>
          <a:ext cx="3114675" cy="22580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elle 1">
            <a:extLst>
              <a:ext uri="{FF2B5EF4-FFF2-40B4-BE49-F238E27FC236}">
                <a16:creationId xmlns:a16="http://schemas.microsoft.com/office/drawing/2014/main" id="{E846DFAF-E4EC-4B65-8047-2373CCC633A1}"/>
              </a:ext>
            </a:extLst>
          </p:cNvPr>
          <p:cNvGraphicFramePr>
            <a:graphicFrameLocks noGrp="1"/>
          </p:cNvGraphicFramePr>
          <p:nvPr>
            <p:extLst>
              <p:ext uri="{D42A27DB-BD31-4B8C-83A1-F6EECF244321}">
                <p14:modId xmlns:p14="http://schemas.microsoft.com/office/powerpoint/2010/main" val="4217189105"/>
              </p:ext>
            </p:extLst>
          </p:nvPr>
        </p:nvGraphicFramePr>
        <p:xfrm>
          <a:off x="182880" y="1018284"/>
          <a:ext cx="5492116" cy="3963173"/>
        </p:xfrm>
        <a:graphic>
          <a:graphicData uri="http://schemas.openxmlformats.org/drawingml/2006/table">
            <a:tbl>
              <a:tblPr firstRow="1" firstCol="1" lastCol="1" bandRow="1"/>
              <a:tblGrid>
                <a:gridCol w="2278142">
                  <a:extLst>
                    <a:ext uri="{9D8B030D-6E8A-4147-A177-3AD203B41FA5}">
                      <a16:colId xmlns:a16="http://schemas.microsoft.com/office/drawing/2014/main" val="748139885"/>
                    </a:ext>
                  </a:extLst>
                </a:gridCol>
                <a:gridCol w="794186">
                  <a:extLst>
                    <a:ext uri="{9D8B030D-6E8A-4147-A177-3AD203B41FA5}">
                      <a16:colId xmlns:a16="http://schemas.microsoft.com/office/drawing/2014/main" val="1423605433"/>
                    </a:ext>
                  </a:extLst>
                </a:gridCol>
                <a:gridCol w="893460">
                  <a:extLst>
                    <a:ext uri="{9D8B030D-6E8A-4147-A177-3AD203B41FA5}">
                      <a16:colId xmlns:a16="http://schemas.microsoft.com/office/drawing/2014/main" val="894487613"/>
                    </a:ext>
                  </a:extLst>
                </a:gridCol>
                <a:gridCol w="806596">
                  <a:extLst>
                    <a:ext uri="{9D8B030D-6E8A-4147-A177-3AD203B41FA5}">
                      <a16:colId xmlns:a16="http://schemas.microsoft.com/office/drawing/2014/main" val="1240763112"/>
                    </a:ext>
                  </a:extLst>
                </a:gridCol>
                <a:gridCol w="719732">
                  <a:extLst>
                    <a:ext uri="{9D8B030D-6E8A-4147-A177-3AD203B41FA5}">
                      <a16:colId xmlns:a16="http://schemas.microsoft.com/office/drawing/2014/main" val="4033807604"/>
                    </a:ext>
                  </a:extLst>
                </a:gridCol>
              </a:tblGrid>
              <a:tr h="704254">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Gesamt</a:t>
                      </a:r>
                    </a:p>
                    <a:p>
                      <a:pPr algn="just">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N=211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Spenderinnen</a:t>
                      </a:r>
                    </a:p>
                    <a:p>
                      <a:pPr algn="just">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N=131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Spender</a:t>
                      </a:r>
                    </a:p>
                    <a:p>
                      <a:pPr>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N=89</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Signifikanz P</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2195017"/>
                  </a:ext>
                </a:extLst>
              </a:tr>
              <a:tr h="234751">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Geschlecht, n (%)</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131(62.08)</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89(42.18)</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97322253"/>
                  </a:ext>
                </a:extLst>
              </a:tr>
              <a:tr h="469503">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Alter bei Spende (Jahre), MW (SD)</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51.72(9.94)</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50.47(9.32)</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53.76(10.62)</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0.057</a:t>
                      </a:r>
                    </a:p>
                  </a:txBody>
                  <a:tcPr marL="68580" marR="68580" marT="0" marB="0">
                    <a:lnL>
                      <a:noFill/>
                    </a:lnL>
                    <a:lnR>
                      <a:noFill/>
                    </a:lnR>
                    <a:lnT>
                      <a:noFill/>
                    </a:lnT>
                    <a:lnB>
                      <a:noFill/>
                    </a:lnB>
                  </a:tcPr>
                </a:tc>
                <a:extLst>
                  <a:ext uri="{0D108BD9-81ED-4DB2-BD59-A6C34878D82A}">
                    <a16:rowId xmlns:a16="http://schemas.microsoft.com/office/drawing/2014/main" val="104349087"/>
                  </a:ext>
                </a:extLst>
              </a:tr>
              <a:tr h="469503">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Alter zum Zeitpunkt der Studie (Jahre), MW (SD)</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61.45(10,18</a:t>
                      </a:r>
                      <a:r>
                        <a:rPr lang="de-DE" sz="800" dirty="0">
                          <a:solidFill>
                            <a:srgbClr val="000000"/>
                          </a:solidFill>
                          <a:effectLst/>
                          <a:latin typeface="Calibri"/>
                          <a:ea typeface="Times New Roman" panose="02020603050405020304" pitchFamily="18" charset="0"/>
                          <a:cs typeface="Calibri"/>
                        </a:rPr>
                        <a:t>)</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60.41(9.63)</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63.16(10.86)</a:t>
                      </a:r>
                    </a:p>
                  </a:txBody>
                  <a:tcPr marL="68580" marR="68580" marT="0" marB="0">
                    <a:lnL>
                      <a:noFill/>
                    </a:lnL>
                    <a:lnR>
                      <a:noFill/>
                    </a:lnR>
                    <a:lnT>
                      <a:noFill/>
                    </a:lnT>
                    <a:lnB>
                      <a:noFill/>
                    </a:lnB>
                  </a:tcPr>
                </a:tc>
                <a:tc>
                  <a:txBody>
                    <a:bodyPr/>
                    <a:lstStyle/>
                    <a:p>
                      <a:pPr algn="just">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0.019</a:t>
                      </a:r>
                      <a:endParaRPr lang="de-DE" sz="1000" dirty="0">
                        <a:solidFill>
                          <a:srgbClr val="000000"/>
                        </a:solidFill>
                        <a:effectLst/>
                        <a:latin typeface="Calibri"/>
                        <a:ea typeface="Times New Roman" panose="02020603050405020304" pitchFamily="18" charset="0"/>
                        <a:cs typeface="Calibri"/>
                      </a:endParaRPr>
                    </a:p>
                  </a:txBody>
                  <a:tcPr marL="68580" marR="68580" marT="0" marB="0">
                    <a:lnL>
                      <a:noFill/>
                    </a:lnL>
                    <a:lnR>
                      <a:noFill/>
                    </a:lnR>
                    <a:lnT>
                      <a:noFill/>
                    </a:lnT>
                    <a:lnB>
                      <a:noFill/>
                    </a:lnB>
                  </a:tcPr>
                </a:tc>
                <a:extLst>
                  <a:ext uri="{0D108BD9-81ED-4DB2-BD59-A6C34878D82A}">
                    <a16:rowId xmlns:a16="http://schemas.microsoft.com/office/drawing/2014/main" val="476950118"/>
                  </a:ext>
                </a:extLst>
              </a:tr>
              <a:tr h="358909">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Vergangene Jahre seit Spende (Jahre), MW (SD)</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9.74(5,19)</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9.95(5.40)</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9.4 (4.84)</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0.459</a:t>
                      </a:r>
                    </a:p>
                  </a:txBody>
                  <a:tcPr marL="68580" marR="68580" marT="0" marB="0">
                    <a:lnL>
                      <a:noFill/>
                    </a:lnL>
                    <a:lnR>
                      <a:noFill/>
                    </a:lnR>
                    <a:lnT>
                      <a:noFill/>
                    </a:lnT>
                    <a:lnB>
                      <a:noFill/>
                    </a:lnB>
                  </a:tcPr>
                </a:tc>
                <a:extLst>
                  <a:ext uri="{0D108BD9-81ED-4DB2-BD59-A6C34878D82A}">
                    <a16:rowId xmlns:a16="http://schemas.microsoft.com/office/drawing/2014/main" val="1619914779"/>
                  </a:ext>
                </a:extLst>
              </a:tr>
              <a:tr h="234751">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Anzahl Kinder, MW (SD)</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2.16(0.90)</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2.21 (0.99)</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2.08(0.72)</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0.375</a:t>
                      </a:r>
                    </a:p>
                  </a:txBody>
                  <a:tcPr marL="68580" marR="68580" marT="0" marB="0">
                    <a:lnL>
                      <a:noFill/>
                    </a:lnL>
                    <a:lnR>
                      <a:noFill/>
                    </a:lnR>
                    <a:lnT>
                      <a:noFill/>
                    </a:lnT>
                    <a:lnB>
                      <a:noFill/>
                    </a:lnB>
                  </a:tcPr>
                </a:tc>
                <a:extLst>
                  <a:ext uri="{0D108BD9-81ED-4DB2-BD59-A6C34878D82A}">
                    <a16:rowId xmlns:a16="http://schemas.microsoft.com/office/drawing/2014/main" val="4251025678"/>
                  </a:ext>
                </a:extLst>
              </a:tr>
              <a:tr h="317747">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Art der Beschäftigung zum Zeitpunkt der Studie, </a:t>
                      </a:r>
                      <a:r>
                        <a:rPr lang="de-DE" sz="1000" b="1" dirty="0" err="1">
                          <a:solidFill>
                            <a:srgbClr val="000000"/>
                          </a:solidFill>
                          <a:effectLst/>
                          <a:latin typeface="Calibri"/>
                          <a:ea typeface="Times New Roman" panose="02020603050405020304" pitchFamily="18" charset="0"/>
                          <a:cs typeface="Calibri"/>
                        </a:rPr>
                        <a:t>n</a:t>
                      </a:r>
                      <a:r>
                        <a:rPr lang="de-DE" sz="1000" b="1"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extLst>
                  <a:ext uri="{0D108BD9-81ED-4DB2-BD59-A6C34878D82A}">
                    <a16:rowId xmlns:a16="http://schemas.microsoft.com/office/drawing/2014/main" val="656692293"/>
                  </a:ext>
                </a:extLst>
              </a:tr>
              <a:tr h="234751">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    Vollzeit</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51(24.9)</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16(12.4)</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35(46.1)</a:t>
                      </a:r>
                    </a:p>
                  </a:txBody>
                  <a:tcPr marL="68580" marR="68580" marT="0" marB="0">
                    <a:lnL>
                      <a:noFill/>
                    </a:lnL>
                    <a:lnR>
                      <a:noFill/>
                    </a:lnR>
                    <a:lnT>
                      <a:noFill/>
                    </a:lnT>
                    <a:lnB>
                      <a:noFill/>
                    </a:lnB>
                  </a:tcPr>
                </a:tc>
                <a:tc>
                  <a:txBody>
                    <a:bodyPr/>
                    <a:lstStyle/>
                    <a:p>
                      <a:pPr algn="just">
                        <a:lnSpc>
                          <a:spcPct val="150000"/>
                        </a:lnSpc>
                        <a:spcAft>
                          <a:spcPts val="0"/>
                        </a:spcAft>
                      </a:pPr>
                      <a:r>
                        <a:rPr lang="de-DE" sz="1000" b="1" dirty="0">
                          <a:solidFill>
                            <a:srgbClr val="000000"/>
                          </a:solidFill>
                          <a:effectLst/>
                          <a:latin typeface="Calibri"/>
                          <a:ea typeface="Times New Roman" panose="02020603050405020304" pitchFamily="18" charset="0"/>
                          <a:cs typeface="Calibri"/>
                        </a:rPr>
                        <a:t>&lt;0.001</a:t>
                      </a:r>
                      <a:endParaRPr lang="de-DE" sz="1000" dirty="0">
                        <a:solidFill>
                          <a:srgbClr val="000000"/>
                        </a:solidFill>
                        <a:effectLst/>
                        <a:latin typeface="Calibri"/>
                        <a:ea typeface="Times New Roman" panose="02020603050405020304" pitchFamily="18" charset="0"/>
                        <a:cs typeface="Calibri"/>
                      </a:endParaRPr>
                    </a:p>
                  </a:txBody>
                  <a:tcPr marL="68580" marR="68580" marT="0" marB="0">
                    <a:lnL>
                      <a:noFill/>
                    </a:lnL>
                    <a:lnR>
                      <a:noFill/>
                    </a:lnR>
                    <a:lnT>
                      <a:noFill/>
                    </a:lnT>
                    <a:lnB>
                      <a:noFill/>
                    </a:lnB>
                  </a:tcPr>
                </a:tc>
                <a:extLst>
                  <a:ext uri="{0D108BD9-81ED-4DB2-BD59-A6C34878D82A}">
                    <a16:rowId xmlns:a16="http://schemas.microsoft.com/office/drawing/2014/main" val="440367803"/>
                  </a:ext>
                </a:extLst>
              </a:tr>
              <a:tr h="234751">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    Teilzeit</a:t>
                      </a:r>
                    </a:p>
                  </a:txBody>
                  <a:tcPr marL="68580" marR="68580" marT="0" marB="0">
                    <a:lnL>
                      <a:noFill/>
                    </a:lnL>
                    <a:lnR>
                      <a:noFill/>
                    </a:lnR>
                    <a:lnT>
                      <a:noFill/>
                    </a:lnT>
                    <a:lnB>
                      <a:noFill/>
                    </a:lnB>
                  </a:tcPr>
                </a:tc>
                <a:tc>
                  <a:txBody>
                    <a:bodyPr/>
                    <a:lstStyle/>
                    <a:p>
                      <a:pPr algn="just">
                        <a:lnSpc>
                          <a:spcPct val="150000"/>
                        </a:lnSpc>
                        <a:spcAft>
                          <a:spcPts val="0"/>
                        </a:spcAft>
                      </a:pPr>
                      <a:r>
                        <a:rPr lang="de-DE" sz="1000">
                          <a:solidFill>
                            <a:srgbClr val="000000"/>
                          </a:solidFill>
                          <a:effectLst/>
                          <a:latin typeface="Calibri"/>
                          <a:ea typeface="Times New Roman" panose="02020603050405020304" pitchFamily="18" charset="0"/>
                          <a:cs typeface="Calibri"/>
                        </a:rPr>
                        <a:t>42(20.5)</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41(31.8)</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1(1.3)</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extLst>
                  <a:ext uri="{0D108BD9-81ED-4DB2-BD59-A6C34878D82A}">
                    <a16:rowId xmlns:a16="http://schemas.microsoft.com/office/drawing/2014/main" val="377069929"/>
                  </a:ext>
                </a:extLst>
              </a:tr>
              <a:tr h="234751">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    Hausfrau/-mann </a:t>
                      </a:r>
                    </a:p>
                  </a:txBody>
                  <a:tcPr marL="68580" marR="68580" marT="0" marB="0">
                    <a:lnL>
                      <a:noFill/>
                    </a:lnL>
                    <a:lnR>
                      <a:noFill/>
                    </a:lnR>
                    <a:lnT>
                      <a:noFill/>
                    </a:lnT>
                    <a:lnB>
                      <a:noFill/>
                    </a:lnB>
                  </a:tcPr>
                </a:tc>
                <a:tc>
                  <a:txBody>
                    <a:bodyPr/>
                    <a:lstStyle/>
                    <a:p>
                      <a:pPr algn="just">
                        <a:lnSpc>
                          <a:spcPct val="150000"/>
                        </a:lnSpc>
                        <a:spcAft>
                          <a:spcPts val="0"/>
                        </a:spcAft>
                      </a:pPr>
                      <a:r>
                        <a:rPr lang="de-DE" sz="1000">
                          <a:solidFill>
                            <a:srgbClr val="000000"/>
                          </a:solidFill>
                          <a:effectLst/>
                          <a:latin typeface="Calibri"/>
                          <a:ea typeface="Times New Roman" panose="02020603050405020304" pitchFamily="18" charset="0"/>
                          <a:cs typeface="Calibri"/>
                        </a:rPr>
                        <a:t>18(8.8)</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18(14.0)</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extLst>
                  <a:ext uri="{0D108BD9-81ED-4DB2-BD59-A6C34878D82A}">
                    <a16:rowId xmlns:a16="http://schemas.microsoft.com/office/drawing/2014/main" val="3532370034"/>
                  </a:ext>
                </a:extLst>
              </a:tr>
              <a:tr h="234751">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    arbeitslos</a:t>
                      </a:r>
                    </a:p>
                  </a:txBody>
                  <a:tcPr marL="68580" marR="68580" marT="0" marB="0">
                    <a:lnL>
                      <a:noFill/>
                    </a:lnL>
                    <a:lnR>
                      <a:noFill/>
                    </a:lnR>
                    <a:lnT>
                      <a:noFill/>
                    </a:lnT>
                    <a:lnB>
                      <a:noFill/>
                    </a:lnB>
                  </a:tcPr>
                </a:tc>
                <a:tc>
                  <a:txBody>
                    <a:bodyPr/>
                    <a:lstStyle/>
                    <a:p>
                      <a:pPr algn="just">
                        <a:lnSpc>
                          <a:spcPct val="150000"/>
                        </a:lnSpc>
                        <a:spcAft>
                          <a:spcPts val="0"/>
                        </a:spcAft>
                      </a:pPr>
                      <a:r>
                        <a:rPr lang="de-DE" sz="1000">
                          <a:solidFill>
                            <a:srgbClr val="000000"/>
                          </a:solidFill>
                          <a:effectLst/>
                          <a:latin typeface="Calibri"/>
                          <a:ea typeface="Times New Roman" panose="02020603050405020304" pitchFamily="18" charset="0"/>
                          <a:cs typeface="Calibri"/>
                        </a:rPr>
                        <a:t>3(1.5)</a:t>
                      </a:r>
                    </a:p>
                  </a:txBody>
                  <a:tcPr marL="68580" marR="68580" marT="0" marB="0">
                    <a:lnL>
                      <a:noFill/>
                    </a:lnL>
                    <a:lnR>
                      <a:noFill/>
                    </a:lnR>
                    <a:lnT>
                      <a:noFill/>
                    </a:lnT>
                    <a:lnB>
                      <a:noFill/>
                    </a:lnB>
                  </a:tcPr>
                </a:tc>
                <a:tc>
                  <a:txBody>
                    <a:bodyPr/>
                    <a:lstStyle/>
                    <a:p>
                      <a:pPr algn="just">
                        <a:lnSpc>
                          <a:spcPct val="150000"/>
                        </a:lnSpc>
                        <a:spcAft>
                          <a:spcPts val="0"/>
                        </a:spcAft>
                      </a:pPr>
                      <a:r>
                        <a:rPr lang="de-DE" sz="1000">
                          <a:solidFill>
                            <a:srgbClr val="000000"/>
                          </a:solidFill>
                          <a:effectLst/>
                          <a:latin typeface="Calibri"/>
                          <a:ea typeface="Times New Roman" panose="02020603050405020304" pitchFamily="18" charset="0"/>
                          <a:cs typeface="Calibri"/>
                        </a:rPr>
                        <a:t>2(1.6)</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1(1.3)</a:t>
                      </a: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a:noFill/>
                    </a:lnB>
                  </a:tcPr>
                </a:tc>
                <a:extLst>
                  <a:ext uri="{0D108BD9-81ED-4DB2-BD59-A6C34878D82A}">
                    <a16:rowId xmlns:a16="http://schemas.microsoft.com/office/drawing/2014/main" val="3254081586"/>
                  </a:ext>
                </a:extLst>
              </a:tr>
              <a:tr h="234751">
                <a:tc>
                  <a:txBody>
                    <a:bodyPr/>
                    <a:lstStyle/>
                    <a:p>
                      <a:pPr>
                        <a:spcAft>
                          <a:spcPts val="0"/>
                        </a:spcAft>
                      </a:pPr>
                      <a:r>
                        <a:rPr lang="de-DE" sz="1000" b="1" dirty="0">
                          <a:solidFill>
                            <a:srgbClr val="000000"/>
                          </a:solidFill>
                          <a:effectLst/>
                          <a:latin typeface="Calibri"/>
                          <a:ea typeface="Times New Roman" panose="02020603050405020304" pitchFamily="18" charset="0"/>
                          <a:cs typeface="Calibri"/>
                        </a:rPr>
                        <a:t>   in Rente</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a:solidFill>
                            <a:srgbClr val="000000"/>
                          </a:solidFill>
                          <a:effectLst/>
                          <a:latin typeface="Calibri"/>
                          <a:ea typeface="Times New Roman" panose="02020603050405020304" pitchFamily="18" charset="0"/>
                          <a:cs typeface="Calibri"/>
                        </a:rPr>
                        <a:t>91(44.4)</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a:solidFill>
                            <a:srgbClr val="000000"/>
                          </a:solidFill>
                          <a:effectLst/>
                          <a:latin typeface="Calibri"/>
                          <a:ea typeface="Times New Roman" panose="02020603050405020304" pitchFamily="18" charset="0"/>
                          <a:cs typeface="Calibri"/>
                        </a:rPr>
                        <a:t>52(40.3)</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39(51.3)</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dirty="0">
                          <a:solidFill>
                            <a:srgbClr val="000000"/>
                          </a:solidFill>
                          <a:effectLst/>
                          <a:latin typeface="Calibri"/>
                          <a:ea typeface="Times New Roman" panose="02020603050405020304" pitchFamily="18" charset="0"/>
                          <a:cs typeface="Calibri"/>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6891880"/>
                  </a:ext>
                </a:extLst>
              </a:tr>
            </a:tbl>
          </a:graphicData>
        </a:graphic>
      </p:graphicFrame>
      <p:graphicFrame>
        <p:nvGraphicFramePr>
          <p:cNvPr id="7" name="Diagramm 6">
            <a:extLst>
              <a:ext uri="{FF2B5EF4-FFF2-40B4-BE49-F238E27FC236}">
                <a16:creationId xmlns:a16="http://schemas.microsoft.com/office/drawing/2014/main" id="{CFBBDAF9-7397-486C-988F-0DF569B698F0}"/>
              </a:ext>
            </a:extLst>
          </p:cNvPr>
          <p:cNvGraphicFramePr/>
          <p:nvPr>
            <p:extLst>
              <p:ext uri="{D42A27DB-BD31-4B8C-83A1-F6EECF244321}">
                <p14:modId xmlns:p14="http://schemas.microsoft.com/office/powerpoint/2010/main" val="3386350704"/>
              </p:ext>
            </p:extLst>
          </p:nvPr>
        </p:nvGraphicFramePr>
        <p:xfrm>
          <a:off x="5798098" y="4754880"/>
          <a:ext cx="3114675" cy="201848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hteck 2">
            <a:extLst>
              <a:ext uri="{FF2B5EF4-FFF2-40B4-BE49-F238E27FC236}">
                <a16:creationId xmlns:a16="http://schemas.microsoft.com/office/drawing/2014/main" id="{E11A5CB6-A75B-4CFA-B1D4-D625B3D03DA4}"/>
              </a:ext>
            </a:extLst>
          </p:cNvPr>
          <p:cNvSpPr/>
          <p:nvPr/>
        </p:nvSpPr>
        <p:spPr bwMode="auto">
          <a:xfrm>
            <a:off x="360572" y="470636"/>
            <a:ext cx="5211184" cy="42929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b="1" dirty="0">
                <a:solidFill>
                  <a:srgbClr val="003366"/>
                </a:solidFill>
                <a:latin typeface="Calibri" panose="020F0502020204030204" pitchFamily="34" charset="0"/>
              </a:rPr>
              <a:t>Demographische und klinische Daten</a:t>
            </a:r>
            <a:endParaRPr kumimoji="0" lang="de-DE" b="1" i="0" strike="noStrike" cap="none" normalizeH="0" baseline="0" dirty="0">
              <a:ln>
                <a:noFill/>
              </a:ln>
              <a:solidFill>
                <a:srgbClr val="003366"/>
              </a:solidFill>
              <a:effectLst/>
              <a:latin typeface="Calibri" panose="020F0502020204030204" pitchFamily="34" charset="0"/>
            </a:endParaRPr>
          </a:p>
        </p:txBody>
      </p:sp>
      <p:graphicFrame>
        <p:nvGraphicFramePr>
          <p:cNvPr id="4" name="Inhaltsplatzhalter 3">
            <a:extLst>
              <a:ext uri="{FF2B5EF4-FFF2-40B4-BE49-F238E27FC236}">
                <a16:creationId xmlns:a16="http://schemas.microsoft.com/office/drawing/2014/main" id="{4041B7A8-8F31-4F22-88AC-4C84FF66A22A}"/>
              </a:ext>
            </a:extLst>
          </p:cNvPr>
          <p:cNvGraphicFramePr>
            <a:graphicFrameLocks/>
          </p:cNvGraphicFramePr>
          <p:nvPr>
            <p:extLst>
              <p:ext uri="{D42A27DB-BD31-4B8C-83A1-F6EECF244321}">
                <p14:modId xmlns:p14="http://schemas.microsoft.com/office/powerpoint/2010/main" val="680019695"/>
              </p:ext>
            </p:extLst>
          </p:nvPr>
        </p:nvGraphicFramePr>
        <p:xfrm>
          <a:off x="182880" y="4973675"/>
          <a:ext cx="5492116" cy="1760688"/>
        </p:xfrm>
        <a:graphic>
          <a:graphicData uri="http://schemas.openxmlformats.org/drawingml/2006/table">
            <a:tbl>
              <a:tblPr firstRow="1" firstCol="1" bandRow="1"/>
              <a:tblGrid>
                <a:gridCol w="2320614">
                  <a:extLst>
                    <a:ext uri="{9D8B030D-6E8A-4147-A177-3AD203B41FA5}">
                      <a16:colId xmlns:a16="http://schemas.microsoft.com/office/drawing/2014/main" val="3554845378"/>
                    </a:ext>
                  </a:extLst>
                </a:gridCol>
                <a:gridCol w="774318">
                  <a:extLst>
                    <a:ext uri="{9D8B030D-6E8A-4147-A177-3AD203B41FA5}">
                      <a16:colId xmlns:a16="http://schemas.microsoft.com/office/drawing/2014/main" val="196178194"/>
                    </a:ext>
                  </a:extLst>
                </a:gridCol>
                <a:gridCol w="904712">
                  <a:extLst>
                    <a:ext uri="{9D8B030D-6E8A-4147-A177-3AD203B41FA5}">
                      <a16:colId xmlns:a16="http://schemas.microsoft.com/office/drawing/2014/main" val="318454093"/>
                    </a:ext>
                  </a:extLst>
                </a:gridCol>
                <a:gridCol w="845145">
                  <a:extLst>
                    <a:ext uri="{9D8B030D-6E8A-4147-A177-3AD203B41FA5}">
                      <a16:colId xmlns:a16="http://schemas.microsoft.com/office/drawing/2014/main" val="3533487121"/>
                    </a:ext>
                  </a:extLst>
                </a:gridCol>
                <a:gridCol w="647327">
                  <a:extLst>
                    <a:ext uri="{9D8B030D-6E8A-4147-A177-3AD203B41FA5}">
                      <a16:colId xmlns:a16="http://schemas.microsoft.com/office/drawing/2014/main" val="3560171550"/>
                    </a:ext>
                  </a:extLst>
                </a:gridCol>
              </a:tblGrid>
              <a:tr h="209775">
                <a:tc>
                  <a:txBody>
                    <a:bodyPr/>
                    <a:lstStyle/>
                    <a:p>
                      <a:pPr>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Beziehung zum Empfänger, </a:t>
                      </a:r>
                      <a:r>
                        <a:rPr lang="de-DE" sz="1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a:t>
                      </a: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50880608"/>
                  </a:ext>
                </a:extLst>
              </a:tr>
              <a:tr h="261788">
                <a:tc>
                  <a:txBody>
                    <a:bodyPr/>
                    <a:lstStyle/>
                    <a:p>
                      <a:pPr>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Elternteil (Vater/Mutter)</a:t>
                      </a:r>
                      <a:endParaRPr lang="de-DE"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100(47.4)</a:t>
                      </a:r>
                      <a:endParaRPr lang="de-DE"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52(39.7)</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48(60)</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0.004</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62814681"/>
                  </a:ext>
                </a:extLst>
              </a:tr>
              <a:tr h="209775">
                <a:tc>
                  <a:txBody>
                    <a:bodyPr/>
                    <a:lstStyle/>
                    <a:p>
                      <a:pPr>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Kind (Sohn/Tochter)</a:t>
                      </a:r>
                      <a:endParaRPr lang="de-DE"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2(0.9)</a:t>
                      </a:r>
                      <a:endParaRPr lang="de-DE"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2(2.5)</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252717919"/>
                  </a:ext>
                </a:extLst>
              </a:tr>
              <a:tr h="279700">
                <a:tc>
                  <a:txBody>
                    <a:bodyPr/>
                    <a:lstStyle/>
                    <a:p>
                      <a:pPr>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Geschwister (Bruder/Schwester)</a:t>
                      </a:r>
                      <a:endParaRPr lang="de-DE"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28(13.3)</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19(14.5)</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9(11.3)</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24588903"/>
                  </a:ext>
                </a:extLst>
              </a:tr>
              <a:tr h="209775">
                <a:tc>
                  <a:txBody>
                    <a:bodyPr/>
                    <a:lstStyle/>
                    <a:p>
                      <a:pPr>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Ehepartner (Ehemann/-frau)</a:t>
                      </a:r>
                      <a:endParaRPr lang="de-DE"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71(33.6)</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56(42.7)</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15(18.8)</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200546080"/>
                  </a:ext>
                </a:extLst>
              </a:tr>
              <a:tr h="209775">
                <a:tc>
                  <a:txBody>
                    <a:bodyPr/>
                    <a:lstStyle/>
                    <a:p>
                      <a:pPr>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Freund/-in</a:t>
                      </a:r>
                      <a:endParaRPr lang="de-DE"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3(1.4)</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1(0.8)</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2(2.5)</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181264126"/>
                  </a:ext>
                </a:extLst>
              </a:tr>
              <a:tr h="297998">
                <a:tc>
                  <a:txBody>
                    <a:bodyPr/>
                    <a:lstStyle/>
                    <a:p>
                      <a:pPr>
                        <a:spcAft>
                          <a:spcPts val="0"/>
                        </a:spcAft>
                      </a:pP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Anderweitig emotional nahestehende</a:t>
                      </a:r>
                      <a:r>
                        <a:rPr lang="de-DE" sz="1000" b="1"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de-D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Person</a:t>
                      </a:r>
                      <a:endParaRPr lang="de-DE"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7(3.3)</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3(2.3)</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4(5.0)</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de-DE"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5012731"/>
                  </a:ext>
                </a:extLst>
              </a:tr>
            </a:tbl>
          </a:graphicData>
        </a:graphic>
      </p:graphicFrame>
      <p:graphicFrame>
        <p:nvGraphicFramePr>
          <p:cNvPr id="9" name="Diagramm 8">
            <a:extLst>
              <a:ext uri="{FF2B5EF4-FFF2-40B4-BE49-F238E27FC236}">
                <a16:creationId xmlns:a16="http://schemas.microsoft.com/office/drawing/2014/main" id="{48D3E0CB-C32D-41BD-9848-B013B7AC3D3C}"/>
              </a:ext>
            </a:extLst>
          </p:cNvPr>
          <p:cNvGraphicFramePr/>
          <p:nvPr>
            <p:extLst>
              <p:ext uri="{D42A27DB-BD31-4B8C-83A1-F6EECF244321}">
                <p14:modId xmlns:p14="http://schemas.microsoft.com/office/powerpoint/2010/main" val="458962354"/>
              </p:ext>
            </p:extLst>
          </p:nvPr>
        </p:nvGraphicFramePr>
        <p:xfrm>
          <a:off x="5798098" y="534643"/>
          <a:ext cx="3114675" cy="1962150"/>
        </p:xfrm>
        <a:graphic>
          <a:graphicData uri="http://schemas.openxmlformats.org/drawingml/2006/chart">
            <c:chart xmlns:c="http://schemas.openxmlformats.org/drawingml/2006/chart" xmlns:r="http://schemas.openxmlformats.org/officeDocument/2006/relationships" r:id="rId4"/>
          </a:graphicData>
        </a:graphic>
      </p:graphicFrame>
      <p:cxnSp>
        <p:nvCxnSpPr>
          <p:cNvPr id="11" name="Gerader Verbinder 10">
            <a:extLst>
              <a:ext uri="{FF2B5EF4-FFF2-40B4-BE49-F238E27FC236}">
                <a16:creationId xmlns:a16="http://schemas.microsoft.com/office/drawing/2014/main" id="{F7F3B5C9-5C50-4FB1-921C-A31F30AA3B7B}"/>
              </a:ext>
            </a:extLst>
          </p:cNvPr>
          <p:cNvCxnSpPr>
            <a:cxnSpLocks/>
          </p:cNvCxnSpPr>
          <p:nvPr/>
        </p:nvCxnSpPr>
        <p:spPr bwMode="auto">
          <a:xfrm>
            <a:off x="7978140" y="988828"/>
            <a:ext cx="46863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Rechteck 14">
            <a:extLst>
              <a:ext uri="{FF2B5EF4-FFF2-40B4-BE49-F238E27FC236}">
                <a16:creationId xmlns:a16="http://schemas.microsoft.com/office/drawing/2014/main" id="{C740D1E8-71C6-416A-A9F9-AFA16C8AB42F}"/>
              </a:ext>
            </a:extLst>
          </p:cNvPr>
          <p:cNvSpPr/>
          <p:nvPr/>
        </p:nvSpPr>
        <p:spPr bwMode="auto">
          <a:xfrm>
            <a:off x="7437826" y="812801"/>
            <a:ext cx="1351845" cy="1331108"/>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
        <p:nvSpPr>
          <p:cNvPr id="16" name="Rechteck 15">
            <a:extLst>
              <a:ext uri="{FF2B5EF4-FFF2-40B4-BE49-F238E27FC236}">
                <a16:creationId xmlns:a16="http://schemas.microsoft.com/office/drawing/2014/main" id="{AACCE4EE-BD6D-4BFE-B7F1-A2234AF6C6D2}"/>
              </a:ext>
            </a:extLst>
          </p:cNvPr>
          <p:cNvSpPr/>
          <p:nvPr/>
        </p:nvSpPr>
        <p:spPr bwMode="auto">
          <a:xfrm>
            <a:off x="7531101" y="5181447"/>
            <a:ext cx="1245870" cy="125217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Tree>
    <p:extLst>
      <p:ext uri="{BB962C8B-B14F-4D97-AF65-F5344CB8AC3E}">
        <p14:creationId xmlns:p14="http://schemas.microsoft.com/office/powerpoint/2010/main" val="303177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Graphic spid="9" grpId="0">
        <p:bldAsOne/>
      </p:bldGraphic>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0610" y="579749"/>
            <a:ext cx="8229600" cy="487921"/>
          </a:xfrm>
        </p:spPr>
        <p:txBody>
          <a:bodyPr/>
          <a:lstStyle/>
          <a:p>
            <a:pPr algn="l"/>
            <a:r>
              <a:rPr lang="de-DE" sz="2400" b="1" dirty="0"/>
              <a:t>Lebensqualität, psychosoziales </a:t>
            </a:r>
            <a:r>
              <a:rPr lang="de-DE" sz="2400" b="1" dirty="0" err="1"/>
              <a:t>Outcome</a:t>
            </a:r>
            <a:endParaRPr lang="de-DE" sz="2400" b="1" dirty="0"/>
          </a:p>
        </p:txBody>
      </p:sp>
      <p:sp>
        <p:nvSpPr>
          <p:cNvPr id="10" name="Textfeld 9">
            <a:extLst>
              <a:ext uri="{FF2B5EF4-FFF2-40B4-BE49-F238E27FC236}">
                <a16:creationId xmlns:a16="http://schemas.microsoft.com/office/drawing/2014/main" id="{54BDF9FC-218F-4F18-8582-8EA1A41073DA}"/>
              </a:ext>
            </a:extLst>
          </p:cNvPr>
          <p:cNvSpPr txBox="1"/>
          <p:nvPr/>
        </p:nvSpPr>
        <p:spPr>
          <a:xfrm>
            <a:off x="3647983" y="4188740"/>
            <a:ext cx="7288050" cy="215444"/>
          </a:xfrm>
          <a:prstGeom prst="rect">
            <a:avLst/>
          </a:prstGeom>
          <a:noFill/>
        </p:spPr>
        <p:txBody>
          <a:bodyPr wrap="square" rtlCol="0">
            <a:spAutoFit/>
          </a:bodyPr>
          <a:lstStyle/>
          <a:p>
            <a:pPr lvl="0"/>
            <a:r>
              <a:rPr lang="de-DE" altLang="de-DE" sz="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*T-Test für unverbundene Stichproben, p=0,013</a:t>
            </a:r>
            <a:endParaRPr lang="de-DE" altLang="de-DE" sz="800" dirty="0">
              <a:solidFill>
                <a:srgbClr val="000000"/>
              </a:solidFill>
              <a:latin typeface="Arial" panose="020B0604020202020204" pitchFamily="34" charset="0"/>
            </a:endParaRPr>
          </a:p>
        </p:txBody>
      </p:sp>
      <p:sp>
        <p:nvSpPr>
          <p:cNvPr id="3" name="Textfeld 2"/>
          <p:cNvSpPr txBox="1"/>
          <p:nvPr/>
        </p:nvSpPr>
        <p:spPr>
          <a:xfrm>
            <a:off x="3739520" y="1048499"/>
            <a:ext cx="1784221" cy="538609"/>
          </a:xfrm>
          <a:prstGeom prst="rect">
            <a:avLst/>
          </a:prstGeom>
          <a:noFill/>
        </p:spPr>
        <p:txBody>
          <a:bodyPr wrap="square" rtlCol="0">
            <a:spAutoFit/>
          </a:bodyPr>
          <a:lstStyle/>
          <a:p>
            <a:r>
              <a:rPr lang="de-DE" sz="1800" b="1" dirty="0">
                <a:solidFill>
                  <a:srgbClr val="003366"/>
                </a:solidFill>
                <a:latin typeface="Calibri"/>
                <a:cs typeface="Calibri"/>
              </a:rPr>
              <a:t>MFI-20</a:t>
            </a:r>
          </a:p>
          <a:p>
            <a:endParaRPr lang="de-DE" sz="1100" dirty="0"/>
          </a:p>
        </p:txBody>
      </p:sp>
      <p:sp>
        <p:nvSpPr>
          <p:cNvPr id="9" name="Textfeld 8"/>
          <p:cNvSpPr txBox="1"/>
          <p:nvPr/>
        </p:nvSpPr>
        <p:spPr>
          <a:xfrm>
            <a:off x="530754" y="1048499"/>
            <a:ext cx="1583765" cy="369332"/>
          </a:xfrm>
          <a:prstGeom prst="rect">
            <a:avLst/>
          </a:prstGeom>
          <a:noFill/>
        </p:spPr>
        <p:txBody>
          <a:bodyPr wrap="square" rtlCol="0">
            <a:spAutoFit/>
          </a:bodyPr>
          <a:lstStyle/>
          <a:p>
            <a:r>
              <a:rPr lang="de-DE" sz="1800" b="1" dirty="0">
                <a:solidFill>
                  <a:srgbClr val="003366"/>
                </a:solidFill>
                <a:latin typeface="Calibri"/>
                <a:cs typeface="Calibri"/>
              </a:rPr>
              <a:t>SF-36</a:t>
            </a:r>
            <a:endParaRPr lang="de-DE" sz="1800" dirty="0">
              <a:solidFill>
                <a:srgbClr val="003366"/>
              </a:solidFill>
              <a:latin typeface="Calibri"/>
              <a:cs typeface="Calibri"/>
            </a:endParaRPr>
          </a:p>
        </p:txBody>
      </p:sp>
      <p:graphicFrame>
        <p:nvGraphicFramePr>
          <p:cNvPr id="12" name="Diagramm 11"/>
          <p:cNvGraphicFramePr/>
          <p:nvPr>
            <p:extLst>
              <p:ext uri="{D42A27DB-BD31-4B8C-83A1-F6EECF244321}">
                <p14:modId xmlns:p14="http://schemas.microsoft.com/office/powerpoint/2010/main" val="2437996949"/>
              </p:ext>
            </p:extLst>
          </p:nvPr>
        </p:nvGraphicFramePr>
        <p:xfrm>
          <a:off x="530755" y="1456254"/>
          <a:ext cx="3083522" cy="23168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Diagramm 12"/>
          <p:cNvGraphicFramePr/>
          <p:nvPr>
            <p:extLst>
              <p:ext uri="{D42A27DB-BD31-4B8C-83A1-F6EECF244321}">
                <p14:modId xmlns:p14="http://schemas.microsoft.com/office/powerpoint/2010/main" val="371575569"/>
              </p:ext>
            </p:extLst>
          </p:nvPr>
        </p:nvGraphicFramePr>
        <p:xfrm>
          <a:off x="530755" y="3777728"/>
          <a:ext cx="3086548" cy="22762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elle 10">
            <a:extLst>
              <a:ext uri="{FF2B5EF4-FFF2-40B4-BE49-F238E27FC236}">
                <a16:creationId xmlns:a16="http://schemas.microsoft.com/office/drawing/2014/main" id="{C48E79E0-9745-4DC2-92B7-020D932034ED}"/>
              </a:ext>
            </a:extLst>
          </p:cNvPr>
          <p:cNvGraphicFramePr>
            <a:graphicFrameLocks noGrp="1"/>
          </p:cNvGraphicFramePr>
          <p:nvPr>
            <p:extLst>
              <p:ext uri="{D42A27DB-BD31-4B8C-83A1-F6EECF244321}">
                <p14:modId xmlns:p14="http://schemas.microsoft.com/office/powerpoint/2010/main" val="731962283"/>
              </p:ext>
            </p:extLst>
          </p:nvPr>
        </p:nvGraphicFramePr>
        <p:xfrm>
          <a:off x="3739521" y="4780455"/>
          <a:ext cx="5320397" cy="1584083"/>
        </p:xfrm>
        <a:graphic>
          <a:graphicData uri="http://schemas.openxmlformats.org/drawingml/2006/table">
            <a:tbl>
              <a:tblPr firstRow="1" firstCol="1" bandRow="1">
                <a:tableStyleId>{9D7B26C5-4107-4FEC-AEDC-1716B250A1EF}</a:tableStyleId>
              </a:tblPr>
              <a:tblGrid>
                <a:gridCol w="1300475">
                  <a:extLst>
                    <a:ext uri="{9D8B030D-6E8A-4147-A177-3AD203B41FA5}">
                      <a16:colId xmlns:a16="http://schemas.microsoft.com/office/drawing/2014/main" val="1838168965"/>
                    </a:ext>
                  </a:extLst>
                </a:gridCol>
                <a:gridCol w="1051288">
                  <a:extLst>
                    <a:ext uri="{9D8B030D-6E8A-4147-A177-3AD203B41FA5}">
                      <a16:colId xmlns:a16="http://schemas.microsoft.com/office/drawing/2014/main" val="2721678413"/>
                    </a:ext>
                  </a:extLst>
                </a:gridCol>
                <a:gridCol w="177416">
                  <a:extLst>
                    <a:ext uri="{9D8B030D-6E8A-4147-A177-3AD203B41FA5}">
                      <a16:colId xmlns:a16="http://schemas.microsoft.com/office/drawing/2014/main" val="3079832440"/>
                    </a:ext>
                  </a:extLst>
                </a:gridCol>
                <a:gridCol w="252148">
                  <a:extLst>
                    <a:ext uri="{9D8B030D-6E8A-4147-A177-3AD203B41FA5}">
                      <a16:colId xmlns:a16="http://schemas.microsoft.com/office/drawing/2014/main" val="10585452"/>
                    </a:ext>
                  </a:extLst>
                </a:gridCol>
                <a:gridCol w="1159766">
                  <a:extLst>
                    <a:ext uri="{9D8B030D-6E8A-4147-A177-3AD203B41FA5}">
                      <a16:colId xmlns:a16="http://schemas.microsoft.com/office/drawing/2014/main" val="1957657742"/>
                    </a:ext>
                  </a:extLst>
                </a:gridCol>
                <a:gridCol w="442958">
                  <a:extLst>
                    <a:ext uri="{9D8B030D-6E8A-4147-A177-3AD203B41FA5}">
                      <a16:colId xmlns:a16="http://schemas.microsoft.com/office/drawing/2014/main" val="1056736196"/>
                    </a:ext>
                  </a:extLst>
                </a:gridCol>
                <a:gridCol w="186310">
                  <a:extLst>
                    <a:ext uri="{9D8B030D-6E8A-4147-A177-3AD203B41FA5}">
                      <a16:colId xmlns:a16="http://schemas.microsoft.com/office/drawing/2014/main" val="742647568"/>
                    </a:ext>
                  </a:extLst>
                </a:gridCol>
                <a:gridCol w="750036">
                  <a:extLst>
                    <a:ext uri="{9D8B030D-6E8A-4147-A177-3AD203B41FA5}">
                      <a16:colId xmlns:a16="http://schemas.microsoft.com/office/drawing/2014/main" val="1118781610"/>
                    </a:ext>
                  </a:extLst>
                </a:gridCol>
              </a:tblGrid>
              <a:tr h="353154">
                <a:tc>
                  <a:txBody>
                    <a:bodyPr/>
                    <a:lstStyle/>
                    <a:p>
                      <a:pPr algn="just">
                        <a:lnSpc>
                          <a:spcPct val="150000"/>
                        </a:lnSpc>
                        <a:spcAft>
                          <a:spcPts val="0"/>
                        </a:spcAft>
                      </a:pPr>
                      <a:r>
                        <a:rPr lang="en-US" sz="1200" dirty="0" err="1">
                          <a:effectLst/>
                          <a:latin typeface="Calibri" panose="020F0502020204030204" pitchFamily="34" charset="0"/>
                        </a:rPr>
                        <a:t>Altersklassen</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nSpc>
                          <a:spcPct val="150000"/>
                        </a:lnSpc>
                        <a:spcAft>
                          <a:spcPts val="0"/>
                        </a:spcAft>
                      </a:pPr>
                      <a:r>
                        <a:rPr lang="en-US" sz="1200" dirty="0" err="1">
                          <a:effectLst/>
                          <a:latin typeface="Calibri" panose="020F0502020204030204" pitchFamily="34" charset="0"/>
                        </a:rPr>
                        <a:t>Spenderinnen</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a:effectLst/>
                          <a:latin typeface="Calibri" panose="020F0502020204030204" pitchFamily="34" charset="0"/>
                        </a:rPr>
                        <a:t> </a:t>
                      </a:r>
                      <a:endParaRPr lang="de-DE"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l">
                        <a:lnSpc>
                          <a:spcPct val="150000"/>
                        </a:lnSpc>
                        <a:spcAft>
                          <a:spcPts val="0"/>
                        </a:spcAft>
                      </a:pPr>
                      <a:r>
                        <a:rPr lang="en-US" sz="1200" dirty="0">
                          <a:effectLst/>
                          <a:latin typeface="Calibri" panose="020F0502020204030204" pitchFamily="34" charset="0"/>
                        </a:rPr>
                        <a:t>Frauen deutsche Norm</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dirty="0">
                          <a:effectLst/>
                          <a:latin typeface="Calibri" panose="020F0502020204030204" pitchFamily="34" charset="0"/>
                        </a:rPr>
                        <a:t> </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a:effectLst/>
                          <a:latin typeface="Calibri" panose="020F0502020204030204" pitchFamily="34" charset="0"/>
                        </a:rPr>
                        <a:t>Sign.</a:t>
                      </a:r>
                      <a:endParaRPr lang="de-DE"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59095672"/>
                  </a:ext>
                </a:extLst>
              </a:tr>
              <a:tr h="274282">
                <a:tc>
                  <a:txBody>
                    <a:bodyPr/>
                    <a:lstStyle/>
                    <a:p>
                      <a:pPr algn="just">
                        <a:lnSpc>
                          <a:spcPct val="150000"/>
                        </a:lnSpc>
                        <a:spcAft>
                          <a:spcPts val="0"/>
                        </a:spcAft>
                      </a:pPr>
                      <a:r>
                        <a:rPr lang="en-US" sz="1200" dirty="0">
                          <a:effectLst/>
                          <a:latin typeface="Calibri" panose="020F0502020204030204" pitchFamily="34" charset="0"/>
                        </a:rPr>
                        <a:t> </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n-US" sz="1200" b="1" dirty="0">
                          <a:effectLst/>
                          <a:latin typeface="Calibri" panose="020F0502020204030204" pitchFamily="34" charset="0"/>
                        </a:rPr>
                        <a:t>MW(SD)</a:t>
                      </a:r>
                      <a:endParaRPr lang="de-DE"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b="1" dirty="0">
                          <a:effectLst/>
                          <a:latin typeface="Calibri" panose="020F0502020204030204" pitchFamily="34" charset="0"/>
                        </a:rPr>
                        <a:t>N</a:t>
                      </a:r>
                      <a:endParaRPr lang="de-DE"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b="1" dirty="0">
                          <a:effectLst/>
                          <a:latin typeface="Calibri" panose="020F0502020204030204" pitchFamily="34" charset="0"/>
                        </a:rPr>
                        <a:t>MW (SD)</a:t>
                      </a:r>
                      <a:endParaRPr lang="de-DE"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b="1" dirty="0">
                          <a:effectLst/>
                          <a:latin typeface="Calibri" panose="020F0502020204030204" pitchFamily="34" charset="0"/>
                        </a:rPr>
                        <a:t>N</a:t>
                      </a:r>
                      <a:endParaRPr lang="de-DE"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a:effectLst/>
                          <a:latin typeface="Calibri" panose="020F0502020204030204" pitchFamily="34" charset="0"/>
                        </a:rPr>
                        <a:t> </a:t>
                      </a:r>
                      <a:endParaRPr lang="de-DE"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40689343"/>
                  </a:ext>
                </a:extLst>
              </a:tr>
              <a:tr h="274282">
                <a:tc>
                  <a:txBody>
                    <a:bodyPr/>
                    <a:lstStyle/>
                    <a:p>
                      <a:pPr>
                        <a:lnSpc>
                          <a:spcPct val="150000"/>
                        </a:lnSpc>
                        <a:spcAft>
                          <a:spcPts val="0"/>
                        </a:spcAft>
                      </a:pPr>
                      <a:r>
                        <a:rPr lang="en-US" sz="1200" dirty="0">
                          <a:effectLst/>
                          <a:latin typeface="Calibri" panose="020F0502020204030204" pitchFamily="34" charset="0"/>
                        </a:rPr>
                        <a:t>20-39 </a:t>
                      </a:r>
                      <a:r>
                        <a:rPr lang="en-US" sz="1200" dirty="0" err="1">
                          <a:effectLst/>
                          <a:latin typeface="Calibri" panose="020F0502020204030204" pitchFamily="34" charset="0"/>
                        </a:rPr>
                        <a:t>Jahre</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latin typeface="Calibri" panose="020F0502020204030204" pitchFamily="34" charset="0"/>
                        </a:rPr>
                        <a:t>8,0(8,54)</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dirty="0">
                          <a:effectLst/>
                          <a:latin typeface="Calibri" panose="020F0502020204030204" pitchFamily="34" charset="0"/>
                        </a:rPr>
                        <a:t>3</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dirty="0">
                          <a:effectLst/>
                          <a:latin typeface="Calibri" panose="020F0502020204030204" pitchFamily="34" charset="0"/>
                        </a:rPr>
                        <a:t>13,34(6,75)</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dirty="0">
                          <a:effectLst/>
                          <a:latin typeface="Calibri" panose="020F0502020204030204" pitchFamily="34" charset="0"/>
                        </a:rPr>
                        <a:t>350</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dirty="0">
                          <a:effectLst/>
                          <a:latin typeface="Calibri" panose="020F0502020204030204" pitchFamily="34" charset="0"/>
                        </a:rPr>
                        <a:t>-</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37254939"/>
                  </a:ext>
                </a:extLst>
              </a:tr>
              <a:tr h="300346">
                <a:tc>
                  <a:txBody>
                    <a:bodyPr/>
                    <a:lstStyle/>
                    <a:p>
                      <a:pPr>
                        <a:lnSpc>
                          <a:spcPct val="150000"/>
                        </a:lnSpc>
                        <a:spcAft>
                          <a:spcPts val="0"/>
                        </a:spcAft>
                      </a:pPr>
                      <a:r>
                        <a:rPr lang="en-US" sz="1200" dirty="0">
                          <a:effectLst/>
                          <a:latin typeface="Calibri" panose="020F0502020204030204" pitchFamily="34" charset="0"/>
                        </a:rPr>
                        <a:t>40-59 </a:t>
                      </a:r>
                      <a:r>
                        <a:rPr lang="en-US" sz="1200" dirty="0" err="1">
                          <a:effectLst/>
                          <a:latin typeface="Calibri" panose="020F0502020204030204" pitchFamily="34" charset="0"/>
                        </a:rPr>
                        <a:t>Jahre</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latin typeface="Calibri" panose="020F0502020204030204" pitchFamily="34" charset="0"/>
                        </a:rPr>
                        <a:t>16,82(7,46)</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dirty="0">
                          <a:effectLst/>
                          <a:latin typeface="Calibri" panose="020F0502020204030204" pitchFamily="34" charset="0"/>
                        </a:rPr>
                        <a:t>59</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dirty="0">
                          <a:effectLst/>
                          <a:latin typeface="Calibri" panose="020F0502020204030204" pitchFamily="34" charset="0"/>
                        </a:rPr>
                        <a:t>12,99(6,48)</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dirty="0">
                          <a:effectLst/>
                          <a:latin typeface="Calibri" panose="020F0502020204030204" pitchFamily="34" charset="0"/>
                        </a:rPr>
                        <a:t>506</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b="1" dirty="0">
                          <a:effectLst/>
                          <a:latin typeface="Calibri" panose="020F0502020204030204" pitchFamily="34" charset="0"/>
                        </a:rPr>
                        <a:t>0,001</a:t>
                      </a:r>
                      <a:endParaRPr lang="de-DE"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0686214"/>
                  </a:ext>
                </a:extLst>
              </a:tr>
              <a:tr h="381943">
                <a:tc>
                  <a:txBody>
                    <a:bodyPr/>
                    <a:lstStyle/>
                    <a:p>
                      <a:pPr>
                        <a:lnSpc>
                          <a:spcPct val="150000"/>
                        </a:lnSpc>
                        <a:spcAft>
                          <a:spcPts val="0"/>
                        </a:spcAft>
                      </a:pPr>
                      <a:r>
                        <a:rPr lang="en-US" sz="1200" dirty="0">
                          <a:effectLst/>
                          <a:latin typeface="Calibri" panose="020F0502020204030204" pitchFamily="34" charset="0"/>
                        </a:rPr>
                        <a:t>≥60 </a:t>
                      </a:r>
                      <a:r>
                        <a:rPr lang="en-US" sz="1200" dirty="0" err="1">
                          <a:effectLst/>
                          <a:latin typeface="Calibri" panose="020F0502020204030204" pitchFamily="34" charset="0"/>
                        </a:rPr>
                        <a:t>Jahre</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a:effectLst/>
                          <a:latin typeface="Calibri" panose="020F0502020204030204" pitchFamily="34" charset="0"/>
                        </a:rPr>
                        <a:t>13,7(6,62)</a:t>
                      </a:r>
                      <a:endParaRPr lang="de-DE"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a:effectLst/>
                          <a:latin typeface="Calibri" panose="020F0502020204030204" pitchFamily="34" charset="0"/>
                        </a:rPr>
                        <a:t>65</a:t>
                      </a:r>
                      <a:endParaRPr lang="de-DE"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dirty="0">
                          <a:effectLst/>
                          <a:latin typeface="Calibri" panose="020F0502020204030204" pitchFamily="34" charset="0"/>
                        </a:rPr>
                        <a:t>12,82(6,08)</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200" dirty="0">
                          <a:effectLst/>
                          <a:latin typeface="Calibri" panose="020F0502020204030204" pitchFamily="34" charset="0"/>
                        </a:rPr>
                        <a:t>415</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a:txBody>
                    <a:bodyPr/>
                    <a:lstStyle/>
                    <a:p>
                      <a:pPr algn="just">
                        <a:lnSpc>
                          <a:spcPct val="150000"/>
                        </a:lnSpc>
                        <a:spcAft>
                          <a:spcPts val="0"/>
                        </a:spcAft>
                      </a:pPr>
                      <a:r>
                        <a:rPr lang="en-US" sz="1200" dirty="0">
                          <a:effectLst/>
                          <a:latin typeface="Calibri" panose="020F0502020204030204" pitchFamily="34" charset="0"/>
                        </a:rPr>
                        <a:t>0,287</a:t>
                      </a:r>
                      <a:endParaRPr lang="de-DE"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7030500"/>
                  </a:ext>
                </a:extLst>
              </a:tr>
            </a:tbl>
          </a:graphicData>
        </a:graphic>
      </p:graphicFrame>
      <p:sp>
        <p:nvSpPr>
          <p:cNvPr id="14" name="Textfeld 13"/>
          <p:cNvSpPr txBox="1"/>
          <p:nvPr/>
        </p:nvSpPr>
        <p:spPr>
          <a:xfrm>
            <a:off x="3647983" y="4123004"/>
            <a:ext cx="1794854" cy="815608"/>
          </a:xfrm>
          <a:prstGeom prst="rect">
            <a:avLst/>
          </a:prstGeom>
          <a:noFill/>
        </p:spPr>
        <p:txBody>
          <a:bodyPr wrap="square" rtlCol="0">
            <a:spAutoFit/>
          </a:bodyPr>
          <a:lstStyle/>
          <a:p>
            <a:endParaRPr lang="de-DE" sz="1800" b="1" dirty="0">
              <a:solidFill>
                <a:srgbClr val="003366"/>
              </a:solidFill>
              <a:latin typeface="Calibri"/>
              <a:cs typeface="Calibri"/>
            </a:endParaRPr>
          </a:p>
          <a:p>
            <a:r>
              <a:rPr lang="de-DE" sz="1800" b="1" dirty="0">
                <a:solidFill>
                  <a:srgbClr val="003366"/>
                </a:solidFill>
                <a:latin typeface="Calibri"/>
                <a:cs typeface="Calibri"/>
              </a:rPr>
              <a:t>PSS</a:t>
            </a:r>
          </a:p>
          <a:p>
            <a:endParaRPr lang="de-DE" sz="1100" dirty="0"/>
          </a:p>
        </p:txBody>
      </p:sp>
      <p:sp>
        <p:nvSpPr>
          <p:cNvPr id="15" name="Rechteck 14">
            <a:extLst>
              <a:ext uri="{FF2B5EF4-FFF2-40B4-BE49-F238E27FC236}">
                <a16:creationId xmlns:a16="http://schemas.microsoft.com/office/drawing/2014/main" id="{1F6E2FF5-20AD-4970-9750-3F3B917FD8CD}"/>
              </a:ext>
            </a:extLst>
          </p:cNvPr>
          <p:cNvSpPr/>
          <p:nvPr/>
        </p:nvSpPr>
        <p:spPr bwMode="auto">
          <a:xfrm>
            <a:off x="3716188" y="5671288"/>
            <a:ext cx="5320396" cy="29233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
        <p:nvSpPr>
          <p:cNvPr id="16" name="Rechteck 15">
            <a:extLst>
              <a:ext uri="{FF2B5EF4-FFF2-40B4-BE49-F238E27FC236}">
                <a16:creationId xmlns:a16="http://schemas.microsoft.com/office/drawing/2014/main" id="{1F6E2FF5-20AD-4970-9750-3F3B917FD8CD}"/>
              </a:ext>
            </a:extLst>
          </p:cNvPr>
          <p:cNvSpPr/>
          <p:nvPr/>
        </p:nvSpPr>
        <p:spPr bwMode="auto">
          <a:xfrm>
            <a:off x="1913924" y="4147325"/>
            <a:ext cx="474382" cy="1635988"/>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
        <p:nvSpPr>
          <p:cNvPr id="17" name="Textfeld 16">
            <a:extLst>
              <a:ext uri="{FF2B5EF4-FFF2-40B4-BE49-F238E27FC236}">
                <a16:creationId xmlns:a16="http://schemas.microsoft.com/office/drawing/2014/main" id="{3F09A3BE-EE07-43DF-8E00-923DAB3E3673}"/>
              </a:ext>
            </a:extLst>
          </p:cNvPr>
          <p:cNvSpPr txBox="1"/>
          <p:nvPr/>
        </p:nvSpPr>
        <p:spPr>
          <a:xfrm>
            <a:off x="430610" y="6064458"/>
            <a:ext cx="3217373" cy="338554"/>
          </a:xfrm>
          <a:prstGeom prst="rect">
            <a:avLst/>
          </a:prstGeom>
          <a:noFill/>
        </p:spPr>
        <p:txBody>
          <a:bodyPr wrap="square" rtlCol="0">
            <a:spAutoFit/>
          </a:bodyPr>
          <a:lstStyle/>
          <a:p>
            <a:pPr lvl="0"/>
            <a:r>
              <a:rPr lang="de-DE" altLang="de-DE" sz="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de-DE" altLang="de-DE" sz="800" b="1" baseline="30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a:t>
            </a:r>
            <a:r>
              <a:rPr lang="de-DE" altLang="de-DE" sz="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nicht sinnvoll auswertbar, da Fallzahl (Spenderinnen N=4, Spender N=2) zu gering. *T-Test für unverbundene Stichproben, p=0,008</a:t>
            </a:r>
            <a:endParaRPr lang="de-DE" altLang="de-DE" sz="800" dirty="0">
              <a:solidFill>
                <a:srgbClr val="000000"/>
              </a:solidFill>
              <a:latin typeface="Arial" panose="020B0604020202020204" pitchFamily="34" charset="0"/>
            </a:endParaRPr>
          </a:p>
        </p:txBody>
      </p:sp>
      <p:graphicFrame>
        <p:nvGraphicFramePr>
          <p:cNvPr id="6" name="Diagramm 5">
            <a:extLst>
              <a:ext uri="{FF2B5EF4-FFF2-40B4-BE49-F238E27FC236}">
                <a16:creationId xmlns:a16="http://schemas.microsoft.com/office/drawing/2014/main" id="{8BEE5574-DAC0-4838-AB0A-F49B10580D57}"/>
              </a:ext>
            </a:extLst>
          </p:cNvPr>
          <p:cNvGraphicFramePr/>
          <p:nvPr>
            <p:extLst>
              <p:ext uri="{D42A27DB-BD31-4B8C-83A1-F6EECF244321}">
                <p14:modId xmlns:p14="http://schemas.microsoft.com/office/powerpoint/2010/main" val="3769110233"/>
              </p:ext>
            </p:extLst>
          </p:nvPr>
        </p:nvGraphicFramePr>
        <p:xfrm>
          <a:off x="3739520" y="1471259"/>
          <a:ext cx="5093890" cy="2729494"/>
        </p:xfrm>
        <a:graphic>
          <a:graphicData uri="http://schemas.openxmlformats.org/drawingml/2006/chart">
            <c:chart xmlns:c="http://schemas.openxmlformats.org/drawingml/2006/chart" xmlns:r="http://schemas.openxmlformats.org/officeDocument/2006/relationships" r:id="rId4"/>
          </a:graphicData>
        </a:graphic>
      </p:graphicFrame>
      <p:sp>
        <p:nvSpPr>
          <p:cNvPr id="8" name="Rechteck 7">
            <a:extLst>
              <a:ext uri="{FF2B5EF4-FFF2-40B4-BE49-F238E27FC236}">
                <a16:creationId xmlns:a16="http://schemas.microsoft.com/office/drawing/2014/main" id="{1F6E2FF5-20AD-4970-9750-3F3B917FD8CD}"/>
              </a:ext>
            </a:extLst>
          </p:cNvPr>
          <p:cNvSpPr/>
          <p:nvPr/>
        </p:nvSpPr>
        <p:spPr bwMode="auto">
          <a:xfrm>
            <a:off x="4114801" y="1762246"/>
            <a:ext cx="927099" cy="2099745"/>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Tree>
    <p:extLst>
      <p:ext uri="{BB962C8B-B14F-4D97-AF65-F5344CB8AC3E}">
        <p14:creationId xmlns:p14="http://schemas.microsoft.com/office/powerpoint/2010/main" val="406859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14" grpId="0"/>
      <p:bldP spid="15" grpId="0" animBg="1"/>
      <p:bldGraphic spid="6" grpId="0">
        <p:bldAsOne/>
      </p:bldGraphic>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0610" y="558729"/>
            <a:ext cx="8229600" cy="487921"/>
          </a:xfrm>
        </p:spPr>
        <p:txBody>
          <a:bodyPr/>
          <a:lstStyle/>
          <a:p>
            <a:pPr algn="l"/>
            <a:r>
              <a:rPr lang="de-DE" sz="2400" b="1" dirty="0"/>
              <a:t>Lebensqualität, psychosoziales </a:t>
            </a:r>
            <a:r>
              <a:rPr lang="de-DE" sz="2400" b="1" dirty="0" err="1"/>
              <a:t>Outcome</a:t>
            </a:r>
            <a:endParaRPr lang="de-DE" sz="2400" b="1" dirty="0"/>
          </a:p>
        </p:txBody>
      </p:sp>
      <p:graphicFrame>
        <p:nvGraphicFramePr>
          <p:cNvPr id="8" name="Tabelle 7">
            <a:extLst>
              <a:ext uri="{FF2B5EF4-FFF2-40B4-BE49-F238E27FC236}">
                <a16:creationId xmlns:a16="http://schemas.microsoft.com/office/drawing/2014/main" id="{6FBD7718-E1E3-4B40-BE23-7BD67B17D2AE}"/>
              </a:ext>
            </a:extLst>
          </p:cNvPr>
          <p:cNvGraphicFramePr>
            <a:graphicFrameLocks noGrp="1"/>
          </p:cNvGraphicFramePr>
          <p:nvPr>
            <p:extLst>
              <p:ext uri="{D42A27DB-BD31-4B8C-83A1-F6EECF244321}">
                <p14:modId xmlns:p14="http://schemas.microsoft.com/office/powerpoint/2010/main" val="1419121083"/>
              </p:ext>
            </p:extLst>
          </p:nvPr>
        </p:nvGraphicFramePr>
        <p:xfrm>
          <a:off x="1601519" y="1153362"/>
          <a:ext cx="7311253" cy="2663440"/>
        </p:xfrm>
        <a:graphic>
          <a:graphicData uri="http://schemas.openxmlformats.org/drawingml/2006/table">
            <a:tbl>
              <a:tblPr firstRow="1" firstCol="1" bandRow="1">
                <a:tableStyleId>{9D7B26C5-4107-4FEC-AEDC-1716B250A1EF}</a:tableStyleId>
              </a:tblPr>
              <a:tblGrid>
                <a:gridCol w="861850">
                  <a:extLst>
                    <a:ext uri="{9D8B030D-6E8A-4147-A177-3AD203B41FA5}">
                      <a16:colId xmlns:a16="http://schemas.microsoft.com/office/drawing/2014/main" val="3979634299"/>
                    </a:ext>
                  </a:extLst>
                </a:gridCol>
                <a:gridCol w="833805">
                  <a:extLst>
                    <a:ext uri="{9D8B030D-6E8A-4147-A177-3AD203B41FA5}">
                      <a16:colId xmlns:a16="http://schemas.microsoft.com/office/drawing/2014/main" val="3366635414"/>
                    </a:ext>
                  </a:extLst>
                </a:gridCol>
                <a:gridCol w="120064">
                  <a:extLst>
                    <a:ext uri="{9D8B030D-6E8A-4147-A177-3AD203B41FA5}">
                      <a16:colId xmlns:a16="http://schemas.microsoft.com/office/drawing/2014/main" val="4156922374"/>
                    </a:ext>
                  </a:extLst>
                </a:gridCol>
                <a:gridCol w="242892">
                  <a:extLst>
                    <a:ext uri="{9D8B030D-6E8A-4147-A177-3AD203B41FA5}">
                      <a16:colId xmlns:a16="http://schemas.microsoft.com/office/drawing/2014/main" val="748700889"/>
                    </a:ext>
                  </a:extLst>
                </a:gridCol>
                <a:gridCol w="1015400">
                  <a:extLst>
                    <a:ext uri="{9D8B030D-6E8A-4147-A177-3AD203B41FA5}">
                      <a16:colId xmlns:a16="http://schemas.microsoft.com/office/drawing/2014/main" val="2030781688"/>
                    </a:ext>
                  </a:extLst>
                </a:gridCol>
                <a:gridCol w="391129">
                  <a:extLst>
                    <a:ext uri="{9D8B030D-6E8A-4147-A177-3AD203B41FA5}">
                      <a16:colId xmlns:a16="http://schemas.microsoft.com/office/drawing/2014/main" val="1402733320"/>
                    </a:ext>
                  </a:extLst>
                </a:gridCol>
                <a:gridCol w="591243">
                  <a:extLst>
                    <a:ext uri="{9D8B030D-6E8A-4147-A177-3AD203B41FA5}">
                      <a16:colId xmlns:a16="http://schemas.microsoft.com/office/drawing/2014/main" val="1262197562"/>
                    </a:ext>
                  </a:extLst>
                </a:gridCol>
                <a:gridCol w="804241">
                  <a:extLst>
                    <a:ext uri="{9D8B030D-6E8A-4147-A177-3AD203B41FA5}">
                      <a16:colId xmlns:a16="http://schemas.microsoft.com/office/drawing/2014/main" val="1550795246"/>
                    </a:ext>
                  </a:extLst>
                </a:gridCol>
                <a:gridCol w="391129">
                  <a:extLst>
                    <a:ext uri="{9D8B030D-6E8A-4147-A177-3AD203B41FA5}">
                      <a16:colId xmlns:a16="http://schemas.microsoft.com/office/drawing/2014/main" val="3232841587"/>
                    </a:ext>
                  </a:extLst>
                </a:gridCol>
                <a:gridCol w="1001326">
                  <a:extLst>
                    <a:ext uri="{9D8B030D-6E8A-4147-A177-3AD203B41FA5}">
                      <a16:colId xmlns:a16="http://schemas.microsoft.com/office/drawing/2014/main" val="2292012915"/>
                    </a:ext>
                  </a:extLst>
                </a:gridCol>
                <a:gridCol w="466931">
                  <a:extLst>
                    <a:ext uri="{9D8B030D-6E8A-4147-A177-3AD203B41FA5}">
                      <a16:colId xmlns:a16="http://schemas.microsoft.com/office/drawing/2014/main" val="998277774"/>
                    </a:ext>
                  </a:extLst>
                </a:gridCol>
                <a:gridCol w="591243">
                  <a:extLst>
                    <a:ext uri="{9D8B030D-6E8A-4147-A177-3AD203B41FA5}">
                      <a16:colId xmlns:a16="http://schemas.microsoft.com/office/drawing/2014/main" val="1153126172"/>
                    </a:ext>
                  </a:extLst>
                </a:gridCol>
              </a:tblGrid>
              <a:tr h="525892">
                <a:tc>
                  <a:txBody>
                    <a:bodyPr/>
                    <a:lstStyle/>
                    <a:p>
                      <a:pPr algn="just">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dirty="0">
                          <a:effectLst/>
                          <a:latin typeface="Calibri" panose="020F0502020204030204" pitchFamily="34" charset="0"/>
                        </a:rPr>
                        <a:t>Spender</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err="1">
                          <a:effectLst/>
                          <a:latin typeface="Calibri" panose="020F0502020204030204" pitchFamily="34" charset="0"/>
                        </a:rPr>
                        <a:t>Männer</a:t>
                      </a:r>
                      <a:r>
                        <a:rPr lang="en-US" sz="900" dirty="0">
                          <a:effectLst/>
                          <a:latin typeface="Calibri" panose="020F0502020204030204" pitchFamily="34" charset="0"/>
                        </a:rPr>
                        <a:t> deutsche Norm</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err="1">
                          <a:effectLst/>
                          <a:latin typeface="Calibri" panose="020F0502020204030204" pitchFamily="34" charset="0"/>
                        </a:rPr>
                        <a:t>Sign.P</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Spender-</a:t>
                      </a:r>
                      <a:endParaRPr lang="de-DE" sz="900" dirty="0">
                        <a:effectLst/>
                        <a:latin typeface="Calibri" panose="020F0502020204030204" pitchFamily="34" charset="0"/>
                      </a:endParaRPr>
                    </a:p>
                    <a:p>
                      <a:pPr>
                        <a:lnSpc>
                          <a:spcPct val="150000"/>
                        </a:lnSpc>
                        <a:spcAft>
                          <a:spcPts val="0"/>
                        </a:spcAft>
                      </a:pPr>
                      <a:r>
                        <a:rPr lang="en-US" sz="900" dirty="0" err="1">
                          <a:effectLst/>
                          <a:latin typeface="Calibri" panose="020F0502020204030204" pitchFamily="34" charset="0"/>
                        </a:rPr>
                        <a:t>innen</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Frauen deutsche Norm</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err="1">
                          <a:effectLst/>
                          <a:latin typeface="Calibri" panose="020F0502020204030204" pitchFamily="34" charset="0"/>
                        </a:rPr>
                        <a:t>Sign.P</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2039196426"/>
                  </a:ext>
                </a:extLst>
              </a:tr>
              <a:tr h="234606">
                <a:tc>
                  <a:txBody>
                    <a:bodyPr/>
                    <a:lstStyle/>
                    <a:p>
                      <a:pPr>
                        <a:spcAft>
                          <a:spcPts val="0"/>
                        </a:spcAft>
                      </a:pPr>
                      <a:r>
                        <a:rPr lang="en-US" sz="900" dirty="0">
                          <a:effectLst/>
                          <a:latin typeface="Calibri" panose="020F0502020204030204" pitchFamily="34" charset="0"/>
                        </a:rPr>
                        <a:t>Depression</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MW(SD)</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b="1" dirty="0">
                          <a:effectLst/>
                          <a:latin typeface="Calibri" panose="020F0502020204030204" pitchFamily="34" charset="0"/>
                        </a:rPr>
                        <a:t>N</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b="1" dirty="0">
                          <a:effectLst/>
                          <a:latin typeface="Calibri" panose="020F0502020204030204" pitchFamily="34" charset="0"/>
                        </a:rPr>
                        <a:t>MW(SD)</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N</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MW(SD)</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N</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MW(SD)</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N</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3920058256"/>
                  </a:ext>
                </a:extLst>
              </a:tr>
              <a:tr h="211438">
                <a:tc>
                  <a:txBody>
                    <a:bodyPr/>
                    <a:lstStyle/>
                    <a:p>
                      <a:pPr algn="just">
                        <a:lnSpc>
                          <a:spcPct val="150000"/>
                        </a:lnSpc>
                        <a:spcAft>
                          <a:spcPts val="0"/>
                        </a:spcAft>
                      </a:pPr>
                      <a:r>
                        <a:rPr lang="en-US" sz="900" dirty="0" err="1">
                          <a:effectLst/>
                          <a:latin typeface="Calibri" panose="020F0502020204030204" pitchFamily="34" charset="0"/>
                        </a:rPr>
                        <a:t>gesamt</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3.68(3.58)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dirty="0">
                          <a:effectLst/>
                          <a:latin typeface="Calibri" panose="020F0502020204030204" pitchFamily="34" charset="0"/>
                        </a:rPr>
                        <a:t>77</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4.6(3.8)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895</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0.026</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4.0 (3.71)</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130</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4.7(3.9)</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1142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0.033</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1536784678"/>
                  </a:ext>
                </a:extLst>
              </a:tr>
              <a:tr h="211438">
                <a:tc>
                  <a:txBody>
                    <a:bodyPr/>
                    <a:lstStyle/>
                    <a:p>
                      <a:pPr algn="just">
                        <a:lnSpc>
                          <a:spcPct val="150000"/>
                        </a:lnSpc>
                        <a:spcAft>
                          <a:spcPts val="0"/>
                        </a:spcAft>
                      </a:pPr>
                      <a:r>
                        <a:rPr lang="en-US" sz="900" dirty="0">
                          <a:effectLst/>
                          <a:latin typeface="Calibri" panose="020F0502020204030204" pitchFamily="34" charset="0"/>
                        </a:rPr>
                        <a:t>Alter ≤39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11.0(-)</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dirty="0">
                          <a:effectLst/>
                          <a:latin typeface="Calibri" panose="020F0502020204030204" pitchFamily="34" charset="0"/>
                        </a:rPr>
                        <a:t>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3.0(3.1)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242</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6.66(3.84)</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3.2(3.1)</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396</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2768266307"/>
                  </a:ext>
                </a:extLst>
              </a:tr>
              <a:tr h="211438">
                <a:tc>
                  <a:txBody>
                    <a:bodyPr/>
                    <a:lstStyle/>
                    <a:p>
                      <a:pPr algn="just">
                        <a:lnSpc>
                          <a:spcPct val="150000"/>
                        </a:lnSpc>
                        <a:spcAft>
                          <a:spcPts val="0"/>
                        </a:spcAft>
                      </a:pPr>
                      <a:r>
                        <a:rPr lang="en-US" sz="900" dirty="0">
                          <a:effectLst/>
                          <a:latin typeface="Calibri" panose="020F0502020204030204" pitchFamily="34" charset="0"/>
                        </a:rPr>
                        <a:t>Alter 40-59</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3.93(3.47)</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dirty="0">
                          <a:effectLst/>
                          <a:latin typeface="Calibri" panose="020F0502020204030204" pitchFamily="34" charset="0"/>
                        </a:rPr>
                        <a:t>28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4.8(3.7)</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320</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0.196</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4.76(3.8)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59</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4.8(4.7)</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373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0.941</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2565567126"/>
                  </a:ext>
                </a:extLst>
              </a:tr>
              <a:tr h="211438">
                <a:tc>
                  <a:txBody>
                    <a:bodyPr/>
                    <a:lstStyle/>
                    <a:p>
                      <a:pPr algn="just">
                        <a:lnSpc>
                          <a:spcPct val="150000"/>
                        </a:lnSpc>
                        <a:spcAft>
                          <a:spcPts val="0"/>
                        </a:spcAft>
                      </a:pPr>
                      <a:r>
                        <a:rPr lang="en-US" sz="900" dirty="0">
                          <a:effectLst/>
                          <a:latin typeface="Calibri" panose="020F0502020204030204" pitchFamily="34" charset="0"/>
                        </a:rPr>
                        <a:t>Alter ≥60</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3.38 (3.5)</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a:effectLst/>
                          <a:latin typeface="Calibri" panose="020F0502020204030204" pitchFamily="34" charset="0"/>
                        </a:rPr>
                        <a:t>48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6.0(4.0)</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293</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&lt;</a:t>
                      </a:r>
                      <a:r>
                        <a:rPr lang="en-US" sz="900" b="1" dirty="0">
                          <a:effectLst/>
                          <a:latin typeface="Calibri" panose="020F0502020204030204" pitchFamily="34" charset="0"/>
                        </a:rPr>
                        <a:t>0.001</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3.32(3.35)</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68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6.3(4.1)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373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&lt;</a:t>
                      </a:r>
                      <a:r>
                        <a:rPr lang="en-US" sz="900" b="1" dirty="0">
                          <a:effectLst/>
                          <a:latin typeface="Calibri" panose="020F0502020204030204" pitchFamily="34" charset="0"/>
                        </a:rPr>
                        <a:t>0.001</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294637388"/>
                  </a:ext>
                </a:extLst>
              </a:tr>
              <a:tr h="211438">
                <a:tc>
                  <a:txBody>
                    <a:bodyPr/>
                    <a:lstStyle/>
                    <a:p>
                      <a:pPr algn="just">
                        <a:lnSpc>
                          <a:spcPct val="150000"/>
                        </a:lnSpc>
                        <a:spcAft>
                          <a:spcPts val="0"/>
                        </a:spcAft>
                      </a:pPr>
                      <a:r>
                        <a:rPr lang="en-US" sz="900" dirty="0">
                          <a:effectLst/>
                          <a:latin typeface="Calibri" panose="020F0502020204030204" pitchFamily="34" charset="0"/>
                        </a:rPr>
                        <a:t>Angst</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 </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a:effectLst/>
                          <a:latin typeface="Calibri" panose="020F0502020204030204" pitchFamily="34" charset="0"/>
                        </a:rPr>
                        <a:t> </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a:effectLst/>
                          <a:latin typeface="Calibri" panose="020F0502020204030204" pitchFamily="34" charset="0"/>
                        </a:rPr>
                        <a:t> </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3841668699"/>
                  </a:ext>
                </a:extLst>
              </a:tr>
              <a:tr h="211438">
                <a:tc>
                  <a:txBody>
                    <a:bodyPr/>
                    <a:lstStyle/>
                    <a:p>
                      <a:pPr algn="just">
                        <a:lnSpc>
                          <a:spcPct val="150000"/>
                        </a:lnSpc>
                        <a:spcAft>
                          <a:spcPts val="0"/>
                        </a:spcAft>
                      </a:pPr>
                      <a:r>
                        <a:rPr lang="en-US" sz="900" dirty="0" err="1">
                          <a:effectLst/>
                          <a:latin typeface="Calibri" panose="020F0502020204030204" pitchFamily="34" charset="0"/>
                        </a:rPr>
                        <a:t>gesamt</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4.4(3.65)</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a:effectLst/>
                          <a:latin typeface="Calibri" panose="020F0502020204030204" pitchFamily="34" charset="0"/>
                        </a:rPr>
                        <a:t>77</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4.4 (3.1)</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895</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0.991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5.09(3.54)</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130</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5.0(3.4)</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1142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0.761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414038012"/>
                  </a:ext>
                </a:extLst>
              </a:tr>
              <a:tr h="211438">
                <a:tc>
                  <a:txBody>
                    <a:bodyPr/>
                    <a:lstStyle/>
                    <a:p>
                      <a:pPr algn="just">
                        <a:lnSpc>
                          <a:spcPct val="150000"/>
                        </a:lnSpc>
                        <a:spcAft>
                          <a:spcPts val="0"/>
                        </a:spcAft>
                      </a:pPr>
                      <a:r>
                        <a:rPr lang="en-US" sz="900" dirty="0">
                          <a:effectLst/>
                          <a:latin typeface="Calibri" panose="020F0502020204030204" pitchFamily="34" charset="0"/>
                        </a:rPr>
                        <a:t>Alter ≤39 </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16.0(-)</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a:effectLst/>
                          <a:latin typeface="Calibri" panose="020F0502020204030204" pitchFamily="34" charset="0"/>
                        </a:rPr>
                        <a:t>1</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3.7 (2.8)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282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2.33(2.31)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3</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4.6(3.2)</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396</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415250346"/>
                  </a:ext>
                </a:extLst>
              </a:tr>
              <a:tr h="211438">
                <a:tc>
                  <a:txBody>
                    <a:bodyPr/>
                    <a:lstStyle/>
                    <a:p>
                      <a:pPr algn="just">
                        <a:lnSpc>
                          <a:spcPct val="150000"/>
                        </a:lnSpc>
                        <a:spcAft>
                          <a:spcPts val="0"/>
                        </a:spcAft>
                      </a:pPr>
                      <a:r>
                        <a:rPr lang="en-US" sz="900" dirty="0">
                          <a:effectLst/>
                          <a:latin typeface="Calibri" panose="020F0502020204030204" pitchFamily="34" charset="0"/>
                        </a:rPr>
                        <a:t>Alter 40-59</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5.04(3.75)</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dirty="0">
                          <a:effectLst/>
                          <a:latin typeface="Calibri" panose="020F0502020204030204" pitchFamily="34" charset="0"/>
                        </a:rPr>
                        <a:t>28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4.4 (2.9)</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320</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0.377</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5.84(3.82)</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59</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5.2(3.4)</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373</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0.207</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3863438306"/>
                  </a:ext>
                </a:extLst>
              </a:tr>
              <a:tr h="211438">
                <a:tc>
                  <a:txBody>
                    <a:bodyPr/>
                    <a:lstStyle/>
                    <a:p>
                      <a:pPr algn="just">
                        <a:lnSpc>
                          <a:spcPct val="150000"/>
                        </a:lnSpc>
                        <a:spcAft>
                          <a:spcPts val="0"/>
                        </a:spcAft>
                      </a:pPr>
                      <a:r>
                        <a:rPr lang="en-US" sz="900" dirty="0">
                          <a:effectLst/>
                          <a:latin typeface="Calibri" panose="020F0502020204030204" pitchFamily="34" charset="0"/>
                        </a:rPr>
                        <a:t>Alter ≥60</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3.8(2.98)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gridSpan="2">
                  <a:txBody>
                    <a:bodyPr/>
                    <a:lstStyle/>
                    <a:p>
                      <a:pPr algn="just">
                        <a:lnSpc>
                          <a:spcPct val="150000"/>
                        </a:lnSpc>
                        <a:spcAft>
                          <a:spcPts val="0"/>
                        </a:spcAft>
                      </a:pPr>
                      <a:r>
                        <a:rPr lang="en-US" sz="900">
                          <a:effectLst/>
                          <a:latin typeface="Calibri" panose="020F0502020204030204" pitchFamily="34" charset="0"/>
                        </a:rPr>
                        <a:t>48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5.0 (3.3)</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293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0.007</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4.57(3.2)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a:effectLst/>
                          <a:latin typeface="Calibri" panose="020F0502020204030204" pitchFamily="34" charset="0"/>
                        </a:rPr>
                        <a:t>68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5.4(3.4)</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dirty="0">
                          <a:effectLst/>
                          <a:latin typeface="Calibri" panose="020F0502020204030204" pitchFamily="34" charset="0"/>
                        </a:rPr>
                        <a:t>373</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tc>
                  <a:txBody>
                    <a:bodyPr/>
                    <a:lstStyle/>
                    <a:p>
                      <a:pPr algn="just">
                        <a:lnSpc>
                          <a:spcPct val="150000"/>
                        </a:lnSpc>
                        <a:spcAft>
                          <a:spcPts val="0"/>
                        </a:spcAft>
                      </a:pPr>
                      <a:r>
                        <a:rPr lang="en-US" sz="900" b="1" dirty="0">
                          <a:effectLst/>
                          <a:latin typeface="Calibri" panose="020F0502020204030204" pitchFamily="34" charset="0"/>
                        </a:rPr>
                        <a:t>0.037</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176" marR="56176" marT="0" marB="0"/>
                </a:tc>
                <a:extLst>
                  <a:ext uri="{0D108BD9-81ED-4DB2-BD59-A6C34878D82A}">
                    <a16:rowId xmlns:a16="http://schemas.microsoft.com/office/drawing/2014/main" val="3176134677"/>
                  </a:ext>
                </a:extLst>
              </a:tr>
            </a:tbl>
          </a:graphicData>
        </a:graphic>
      </p:graphicFrame>
      <p:sp>
        <p:nvSpPr>
          <p:cNvPr id="9" name="Textfeld 8"/>
          <p:cNvSpPr txBox="1"/>
          <p:nvPr/>
        </p:nvSpPr>
        <p:spPr>
          <a:xfrm>
            <a:off x="234796" y="1075510"/>
            <a:ext cx="1583765" cy="369332"/>
          </a:xfrm>
          <a:prstGeom prst="rect">
            <a:avLst/>
          </a:prstGeom>
          <a:noFill/>
        </p:spPr>
        <p:txBody>
          <a:bodyPr wrap="square" rtlCol="0">
            <a:spAutoFit/>
          </a:bodyPr>
          <a:lstStyle/>
          <a:p>
            <a:r>
              <a:rPr lang="de-DE" sz="1800" b="1" dirty="0">
                <a:solidFill>
                  <a:srgbClr val="003366"/>
                </a:solidFill>
                <a:latin typeface="Calibri"/>
                <a:cs typeface="Calibri"/>
              </a:rPr>
              <a:t>HADS-D</a:t>
            </a:r>
            <a:endParaRPr lang="de-DE" sz="1800" dirty="0">
              <a:solidFill>
                <a:srgbClr val="003366"/>
              </a:solidFill>
              <a:latin typeface="Calibri"/>
              <a:cs typeface="Calibri"/>
            </a:endParaRPr>
          </a:p>
        </p:txBody>
      </p:sp>
      <p:graphicFrame>
        <p:nvGraphicFramePr>
          <p:cNvPr id="10" name="Tabelle 9">
            <a:extLst>
              <a:ext uri="{FF2B5EF4-FFF2-40B4-BE49-F238E27FC236}">
                <a16:creationId xmlns:a16="http://schemas.microsoft.com/office/drawing/2014/main" id="{98D15454-A0DD-4D30-B775-13A054F41DA9}"/>
              </a:ext>
            </a:extLst>
          </p:cNvPr>
          <p:cNvGraphicFramePr>
            <a:graphicFrameLocks noGrp="1"/>
          </p:cNvGraphicFramePr>
          <p:nvPr>
            <p:extLst>
              <p:ext uri="{D42A27DB-BD31-4B8C-83A1-F6EECF244321}">
                <p14:modId xmlns:p14="http://schemas.microsoft.com/office/powerpoint/2010/main" val="2959628395"/>
              </p:ext>
            </p:extLst>
          </p:nvPr>
        </p:nvGraphicFramePr>
        <p:xfrm>
          <a:off x="2669625" y="4044657"/>
          <a:ext cx="6243147" cy="2771958"/>
        </p:xfrm>
        <a:graphic>
          <a:graphicData uri="http://schemas.openxmlformats.org/drawingml/2006/table">
            <a:tbl>
              <a:tblPr firstRow="1" firstCol="1" bandRow="1">
                <a:tableStyleId>{9D7B26C5-4107-4FEC-AEDC-1716B250A1EF}</a:tableStyleId>
              </a:tblPr>
              <a:tblGrid>
                <a:gridCol w="1178530">
                  <a:extLst>
                    <a:ext uri="{9D8B030D-6E8A-4147-A177-3AD203B41FA5}">
                      <a16:colId xmlns:a16="http://schemas.microsoft.com/office/drawing/2014/main" val="1026911293"/>
                    </a:ext>
                  </a:extLst>
                </a:gridCol>
                <a:gridCol w="729499">
                  <a:extLst>
                    <a:ext uri="{9D8B030D-6E8A-4147-A177-3AD203B41FA5}">
                      <a16:colId xmlns:a16="http://schemas.microsoft.com/office/drawing/2014/main" val="1290287664"/>
                    </a:ext>
                  </a:extLst>
                </a:gridCol>
                <a:gridCol w="339950">
                  <a:extLst>
                    <a:ext uri="{9D8B030D-6E8A-4147-A177-3AD203B41FA5}">
                      <a16:colId xmlns:a16="http://schemas.microsoft.com/office/drawing/2014/main" val="1320508158"/>
                    </a:ext>
                  </a:extLst>
                </a:gridCol>
                <a:gridCol w="467401">
                  <a:extLst>
                    <a:ext uri="{9D8B030D-6E8A-4147-A177-3AD203B41FA5}">
                      <a16:colId xmlns:a16="http://schemas.microsoft.com/office/drawing/2014/main" val="3563589532"/>
                    </a:ext>
                  </a:extLst>
                </a:gridCol>
                <a:gridCol w="909383">
                  <a:extLst>
                    <a:ext uri="{9D8B030D-6E8A-4147-A177-3AD203B41FA5}">
                      <a16:colId xmlns:a16="http://schemas.microsoft.com/office/drawing/2014/main" val="2473408527"/>
                    </a:ext>
                  </a:extLst>
                </a:gridCol>
                <a:gridCol w="869373">
                  <a:extLst>
                    <a:ext uri="{9D8B030D-6E8A-4147-A177-3AD203B41FA5}">
                      <a16:colId xmlns:a16="http://schemas.microsoft.com/office/drawing/2014/main" val="193287590"/>
                    </a:ext>
                  </a:extLst>
                </a:gridCol>
                <a:gridCol w="853592">
                  <a:extLst>
                    <a:ext uri="{9D8B030D-6E8A-4147-A177-3AD203B41FA5}">
                      <a16:colId xmlns:a16="http://schemas.microsoft.com/office/drawing/2014/main" val="807099973"/>
                    </a:ext>
                  </a:extLst>
                </a:gridCol>
                <a:gridCol w="160899">
                  <a:extLst>
                    <a:ext uri="{9D8B030D-6E8A-4147-A177-3AD203B41FA5}">
                      <a16:colId xmlns:a16="http://schemas.microsoft.com/office/drawing/2014/main" val="1200321017"/>
                    </a:ext>
                  </a:extLst>
                </a:gridCol>
                <a:gridCol w="734520">
                  <a:extLst>
                    <a:ext uri="{9D8B030D-6E8A-4147-A177-3AD203B41FA5}">
                      <a16:colId xmlns:a16="http://schemas.microsoft.com/office/drawing/2014/main" val="34932597"/>
                    </a:ext>
                  </a:extLst>
                </a:gridCol>
              </a:tblGrid>
              <a:tr h="282811">
                <a:tc>
                  <a:txBody>
                    <a:bodyPr/>
                    <a:lstStyle/>
                    <a:p>
                      <a:pPr algn="just">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Spenderinnen</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 </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 </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Spender</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 </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 </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extLst>
                  <a:ext uri="{0D108BD9-81ED-4DB2-BD59-A6C34878D82A}">
                    <a16:rowId xmlns:a16="http://schemas.microsoft.com/office/drawing/2014/main" val="2680277199"/>
                  </a:ext>
                </a:extLst>
              </a:tr>
              <a:tr h="431747">
                <a:tc>
                  <a:txBody>
                    <a:bodyPr/>
                    <a:lstStyle/>
                    <a:p>
                      <a:pPr algn="just">
                        <a:lnSpc>
                          <a:spcPct val="150000"/>
                        </a:lnSpc>
                        <a:spcAft>
                          <a:spcPts val="0"/>
                        </a:spcAft>
                      </a:pPr>
                      <a:r>
                        <a:rPr lang="en-US" sz="900" dirty="0">
                          <a:effectLst/>
                          <a:latin typeface="Calibri" panose="020F0502020204030204" pitchFamily="34" charset="0"/>
                        </a:rPr>
                        <a:t> </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b="1" dirty="0">
                          <a:effectLst/>
                          <a:latin typeface="Calibri" panose="020F0502020204030204" pitchFamily="34" charset="0"/>
                        </a:rPr>
                        <a:t>Regr.</a:t>
                      </a:r>
                      <a:endParaRPr lang="de-DE" sz="900" b="1" dirty="0">
                        <a:effectLst/>
                        <a:latin typeface="Calibri" panose="020F0502020204030204" pitchFamily="34" charset="0"/>
                      </a:endParaRPr>
                    </a:p>
                    <a:p>
                      <a:pPr algn="just">
                        <a:lnSpc>
                          <a:spcPct val="150000"/>
                        </a:lnSpc>
                        <a:spcAft>
                          <a:spcPts val="0"/>
                        </a:spcAft>
                      </a:pPr>
                      <a:r>
                        <a:rPr lang="en-US" sz="900" b="1" dirty="0">
                          <a:effectLst/>
                          <a:latin typeface="Calibri" panose="020F0502020204030204" pitchFamily="34" charset="0"/>
                        </a:rPr>
                        <a:t>Koeff.β</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b="1" dirty="0">
                          <a:effectLst/>
                          <a:latin typeface="Calibri" panose="020F0502020204030204" pitchFamily="34" charset="0"/>
                        </a:rPr>
                        <a:t>Standard-</a:t>
                      </a:r>
                      <a:endParaRPr lang="de-DE" sz="900" b="1" dirty="0">
                        <a:effectLst/>
                        <a:latin typeface="Calibri" panose="020F0502020204030204" pitchFamily="34" charset="0"/>
                      </a:endParaRPr>
                    </a:p>
                    <a:p>
                      <a:pPr algn="just">
                        <a:lnSpc>
                          <a:spcPct val="150000"/>
                        </a:lnSpc>
                        <a:spcAft>
                          <a:spcPts val="0"/>
                        </a:spcAft>
                      </a:pPr>
                      <a:r>
                        <a:rPr lang="en-US" sz="900" b="1" dirty="0">
                          <a:effectLst/>
                          <a:latin typeface="Calibri" panose="020F0502020204030204" pitchFamily="34" charset="0"/>
                        </a:rPr>
                        <a:t>fehler</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b="1" dirty="0">
                          <a:effectLst/>
                          <a:latin typeface="Calibri" panose="020F0502020204030204" pitchFamily="34" charset="0"/>
                        </a:rPr>
                        <a:t>Signifikanz</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b="1" dirty="0">
                          <a:effectLst/>
                          <a:latin typeface="Calibri" panose="020F0502020204030204" pitchFamily="34" charset="0"/>
                        </a:rPr>
                        <a:t>Regr.</a:t>
                      </a:r>
                      <a:endParaRPr lang="de-DE" sz="900" b="1" dirty="0">
                        <a:effectLst/>
                        <a:latin typeface="Calibri" panose="020F0502020204030204" pitchFamily="34" charset="0"/>
                      </a:endParaRPr>
                    </a:p>
                    <a:p>
                      <a:pPr algn="just">
                        <a:lnSpc>
                          <a:spcPct val="150000"/>
                        </a:lnSpc>
                        <a:spcAft>
                          <a:spcPts val="0"/>
                        </a:spcAft>
                      </a:pPr>
                      <a:r>
                        <a:rPr lang="en-US" sz="900" b="1" dirty="0">
                          <a:effectLst/>
                          <a:latin typeface="Calibri" panose="020F0502020204030204" pitchFamily="34" charset="0"/>
                        </a:rPr>
                        <a:t>Koeff.β</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b="1" dirty="0">
                          <a:effectLst/>
                          <a:latin typeface="Calibri" panose="020F0502020204030204" pitchFamily="34" charset="0"/>
                        </a:rPr>
                        <a:t>Standard-</a:t>
                      </a:r>
                      <a:endParaRPr lang="de-DE" sz="900" b="1" dirty="0">
                        <a:effectLst/>
                        <a:latin typeface="Calibri" panose="020F0502020204030204" pitchFamily="34" charset="0"/>
                      </a:endParaRPr>
                    </a:p>
                    <a:p>
                      <a:pPr algn="just">
                        <a:lnSpc>
                          <a:spcPct val="150000"/>
                        </a:lnSpc>
                        <a:spcAft>
                          <a:spcPts val="0"/>
                        </a:spcAft>
                      </a:pPr>
                      <a:r>
                        <a:rPr lang="en-US" sz="900" b="1" dirty="0">
                          <a:effectLst/>
                          <a:latin typeface="Calibri" panose="020F0502020204030204" pitchFamily="34" charset="0"/>
                        </a:rPr>
                        <a:t>fehler</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b="1" dirty="0">
                          <a:effectLst/>
                          <a:latin typeface="Calibri" panose="020F0502020204030204" pitchFamily="34" charset="0"/>
                        </a:rPr>
                        <a:t>Signifikanz</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2844603744"/>
                  </a:ext>
                </a:extLst>
              </a:tr>
              <a:tr h="194594">
                <a:tc>
                  <a:txBody>
                    <a:bodyPr/>
                    <a:lstStyle/>
                    <a:p>
                      <a:pPr algn="just">
                        <a:lnSpc>
                          <a:spcPct val="150000"/>
                        </a:lnSpc>
                        <a:spcAft>
                          <a:spcPts val="0"/>
                        </a:spcAft>
                      </a:pPr>
                      <a:r>
                        <a:rPr lang="en-US" sz="900">
                          <a:effectLst/>
                          <a:latin typeface="Calibri" panose="020F0502020204030204" pitchFamily="34" charset="0"/>
                        </a:rPr>
                        <a:t>(Konstante)</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74,256</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19,795</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0,000</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102,677</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20,452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0,000</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664431200"/>
                  </a:ext>
                </a:extLst>
              </a:tr>
              <a:tr h="194594">
                <a:tc>
                  <a:txBody>
                    <a:bodyPr/>
                    <a:lstStyle/>
                    <a:p>
                      <a:pPr>
                        <a:lnSpc>
                          <a:spcPct val="150000"/>
                        </a:lnSpc>
                        <a:spcAft>
                          <a:spcPts val="0"/>
                        </a:spcAft>
                      </a:pPr>
                      <a:r>
                        <a:rPr lang="en-US" sz="900">
                          <a:effectLst/>
                          <a:latin typeface="Calibri" panose="020F0502020204030204" pitchFamily="34" charset="0"/>
                        </a:rPr>
                        <a:t>Alter bei Spende</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0,392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0,211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0,068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0,161</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0,253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0,527</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3916741402"/>
                  </a:ext>
                </a:extLst>
              </a:tr>
              <a:tr h="194594">
                <a:tc>
                  <a:txBody>
                    <a:bodyPr/>
                    <a:lstStyle/>
                    <a:p>
                      <a:pPr>
                        <a:lnSpc>
                          <a:spcPct val="150000"/>
                        </a:lnSpc>
                        <a:spcAft>
                          <a:spcPts val="0"/>
                        </a:spcAft>
                      </a:pPr>
                      <a:r>
                        <a:rPr lang="en-US" sz="900">
                          <a:effectLst/>
                          <a:latin typeface="Calibri" panose="020F0502020204030204" pitchFamily="34" charset="0"/>
                        </a:rPr>
                        <a:t>Alter bei Studie</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-0,178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0,211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0,403</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-0,151</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0,249</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0,548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3935429522"/>
                  </a:ext>
                </a:extLst>
              </a:tr>
              <a:tr h="194594">
                <a:tc>
                  <a:txBody>
                    <a:bodyPr/>
                    <a:lstStyle/>
                    <a:p>
                      <a:pPr>
                        <a:lnSpc>
                          <a:spcPct val="150000"/>
                        </a:lnSpc>
                        <a:spcAft>
                          <a:spcPts val="0"/>
                        </a:spcAft>
                      </a:pPr>
                      <a:r>
                        <a:rPr lang="en-US" sz="900">
                          <a:effectLst/>
                          <a:latin typeface="Calibri" panose="020F0502020204030204" pitchFamily="34" charset="0"/>
                        </a:rPr>
                        <a:t>General Fatigue</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-1,183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0,267</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b="1" dirty="0">
                          <a:effectLst/>
                          <a:latin typeface="Calibri" panose="020F0502020204030204" pitchFamily="34" charset="0"/>
                        </a:rPr>
                        <a:t>0,000</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-1,399</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0,429</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b="1" dirty="0">
                          <a:effectLst/>
                          <a:latin typeface="Calibri" panose="020F0502020204030204" pitchFamily="34" charset="0"/>
                        </a:rPr>
                        <a:t>0,002</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3326344566"/>
                  </a:ext>
                </a:extLst>
              </a:tr>
              <a:tr h="194594">
                <a:tc>
                  <a:txBody>
                    <a:bodyPr/>
                    <a:lstStyle/>
                    <a:p>
                      <a:pPr>
                        <a:lnSpc>
                          <a:spcPct val="150000"/>
                        </a:lnSpc>
                        <a:spcAft>
                          <a:spcPts val="0"/>
                        </a:spcAft>
                      </a:pPr>
                      <a:r>
                        <a:rPr lang="en-US" sz="900">
                          <a:effectLst/>
                          <a:latin typeface="Calibri" panose="020F0502020204030204" pitchFamily="34" charset="0"/>
                        </a:rPr>
                        <a:t>KSK</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-0,052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0,099</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0,604</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-0,349</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0,178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0,058</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1264427399"/>
                  </a:ext>
                </a:extLst>
              </a:tr>
              <a:tr h="194594">
                <a:tc>
                  <a:txBody>
                    <a:bodyPr/>
                    <a:lstStyle/>
                    <a:p>
                      <a:pPr>
                        <a:lnSpc>
                          <a:spcPct val="150000"/>
                        </a:lnSpc>
                        <a:spcAft>
                          <a:spcPts val="0"/>
                        </a:spcAft>
                      </a:pPr>
                      <a:r>
                        <a:rPr lang="en-US" sz="900" dirty="0">
                          <a:effectLst/>
                          <a:latin typeface="Calibri" panose="020F0502020204030204" pitchFamily="34" charset="0"/>
                        </a:rPr>
                        <a:t>PSS</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-0,706</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0,188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b="1" dirty="0">
                          <a:effectLst/>
                          <a:latin typeface="Calibri" panose="020F0502020204030204" pitchFamily="34" charset="0"/>
                        </a:rPr>
                        <a:t>0,000</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-0,707</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0,207</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b="1" dirty="0">
                          <a:effectLst/>
                          <a:latin typeface="Calibri" panose="020F0502020204030204" pitchFamily="34" charset="0"/>
                        </a:rPr>
                        <a:t>0,002</a:t>
                      </a:r>
                      <a:endParaRPr lang="de-DE" sz="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78848017"/>
                  </a:ext>
                </a:extLst>
              </a:tr>
              <a:tr h="194594">
                <a:tc>
                  <a:txBody>
                    <a:bodyPr/>
                    <a:lstStyle/>
                    <a:p>
                      <a:pPr>
                        <a:lnSpc>
                          <a:spcPct val="150000"/>
                        </a:lnSpc>
                        <a:spcAft>
                          <a:spcPts val="0"/>
                        </a:spcAft>
                      </a:pPr>
                      <a:r>
                        <a:rPr lang="en-US" sz="900">
                          <a:effectLst/>
                          <a:latin typeface="Calibri" panose="020F0502020204030204" pitchFamily="34" charset="0"/>
                        </a:rPr>
                        <a:t>Resilienzskala</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0,053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0,092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dirty="0">
                          <a:effectLst/>
                          <a:latin typeface="Calibri" panose="020F0502020204030204" pitchFamily="34" charset="0"/>
                        </a:rPr>
                        <a:t>0,566</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-0,022</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0,081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0,785</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1236136121"/>
                  </a:ext>
                </a:extLst>
              </a:tr>
              <a:tr h="194594">
                <a:tc>
                  <a:txBody>
                    <a:bodyPr/>
                    <a:lstStyle/>
                    <a:p>
                      <a:pPr>
                        <a:lnSpc>
                          <a:spcPct val="150000"/>
                        </a:lnSpc>
                        <a:spcAft>
                          <a:spcPts val="0"/>
                        </a:spcAft>
                      </a:pPr>
                      <a:r>
                        <a:rPr lang="en-US" sz="900">
                          <a:effectLst/>
                          <a:latin typeface="Calibri" panose="020F0502020204030204" pitchFamily="34" charset="0"/>
                        </a:rPr>
                        <a:t>Kreatinin</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-0,023</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2,386</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0,992</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-5,045</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5,454</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0,361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163895754"/>
                  </a:ext>
                </a:extLst>
              </a:tr>
              <a:tr h="194594">
                <a:tc>
                  <a:txBody>
                    <a:bodyPr/>
                    <a:lstStyle/>
                    <a:p>
                      <a:pPr>
                        <a:lnSpc>
                          <a:spcPct val="150000"/>
                        </a:lnSpc>
                        <a:spcAft>
                          <a:spcPts val="0"/>
                        </a:spcAft>
                      </a:pPr>
                      <a:r>
                        <a:rPr lang="en-US" sz="900">
                          <a:effectLst/>
                          <a:latin typeface="Calibri" panose="020F0502020204030204" pitchFamily="34" charset="0"/>
                        </a:rPr>
                        <a:t>GFR</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-0,014</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a:effectLst/>
                          <a:latin typeface="Calibri" panose="020F0502020204030204" pitchFamily="34" charset="0"/>
                        </a:rPr>
                        <a:t>0,064</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0,829</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0,007</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0,064</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0,909</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2996186101"/>
                  </a:ext>
                </a:extLst>
              </a:tr>
              <a:tr h="194594">
                <a:tc>
                  <a:txBody>
                    <a:bodyPr/>
                    <a:lstStyle/>
                    <a:p>
                      <a:pPr>
                        <a:lnSpc>
                          <a:spcPct val="150000"/>
                        </a:lnSpc>
                        <a:spcAft>
                          <a:spcPts val="0"/>
                        </a:spcAft>
                      </a:pPr>
                      <a:r>
                        <a:rPr lang="en-US" sz="900">
                          <a:effectLst/>
                          <a:latin typeface="Calibri" panose="020F0502020204030204" pitchFamily="34" charset="0"/>
                        </a:rPr>
                        <a:t>MAD</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-0,139</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0,091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tc>
                  <a:txBody>
                    <a:bodyPr/>
                    <a:lstStyle/>
                    <a:p>
                      <a:pPr algn="just">
                        <a:lnSpc>
                          <a:spcPct val="150000"/>
                        </a:lnSpc>
                        <a:spcAft>
                          <a:spcPts val="0"/>
                        </a:spcAft>
                      </a:pPr>
                      <a:r>
                        <a:rPr lang="en-US" sz="900">
                          <a:effectLst/>
                          <a:latin typeface="Calibri" panose="020F0502020204030204" pitchFamily="34" charset="0"/>
                        </a:rPr>
                        <a:t>0,130</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dirty="0">
                          <a:effectLst/>
                          <a:latin typeface="Calibri" panose="020F0502020204030204" pitchFamily="34" charset="0"/>
                        </a:rPr>
                        <a:t>-0,031</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a:txBody>
                    <a:bodyPr/>
                    <a:lstStyle/>
                    <a:p>
                      <a:pPr algn="just">
                        <a:lnSpc>
                          <a:spcPct val="150000"/>
                        </a:lnSpc>
                        <a:spcAft>
                          <a:spcPts val="0"/>
                        </a:spcAft>
                      </a:pPr>
                      <a:r>
                        <a:rPr lang="en-US" sz="900">
                          <a:effectLst/>
                          <a:latin typeface="Calibri" panose="020F0502020204030204" pitchFamily="34" charset="0"/>
                        </a:rPr>
                        <a:t>0,166</a:t>
                      </a:r>
                      <a:endParaRPr lang="de-DE"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gridSpan="2">
                  <a:txBody>
                    <a:bodyPr/>
                    <a:lstStyle/>
                    <a:p>
                      <a:pPr algn="just">
                        <a:lnSpc>
                          <a:spcPct val="150000"/>
                        </a:lnSpc>
                        <a:spcAft>
                          <a:spcPts val="0"/>
                        </a:spcAft>
                      </a:pPr>
                      <a:r>
                        <a:rPr lang="en-US" sz="900" dirty="0">
                          <a:effectLst/>
                          <a:latin typeface="Calibri" panose="020F0502020204030204" pitchFamily="34" charset="0"/>
                        </a:rPr>
                        <a:t>0,788</a:t>
                      </a:r>
                      <a:endParaRPr lang="de-DE"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386" marR="44386" marT="0" marB="0"/>
                </a:tc>
                <a:tc hMerge="1">
                  <a:txBody>
                    <a:bodyPr/>
                    <a:lstStyle/>
                    <a:p>
                      <a:endParaRPr lang="de-DE"/>
                    </a:p>
                  </a:txBody>
                  <a:tcPr/>
                </a:tc>
                <a:extLst>
                  <a:ext uri="{0D108BD9-81ED-4DB2-BD59-A6C34878D82A}">
                    <a16:rowId xmlns:a16="http://schemas.microsoft.com/office/drawing/2014/main" val="3164639677"/>
                  </a:ext>
                </a:extLst>
              </a:tr>
            </a:tbl>
          </a:graphicData>
        </a:graphic>
      </p:graphicFrame>
      <p:sp>
        <p:nvSpPr>
          <p:cNvPr id="12" name="Textfeld 11"/>
          <p:cNvSpPr txBox="1"/>
          <p:nvPr/>
        </p:nvSpPr>
        <p:spPr>
          <a:xfrm>
            <a:off x="299526" y="4191828"/>
            <a:ext cx="1583765" cy="646331"/>
          </a:xfrm>
          <a:prstGeom prst="rect">
            <a:avLst/>
          </a:prstGeom>
          <a:noFill/>
        </p:spPr>
        <p:txBody>
          <a:bodyPr wrap="square" rtlCol="0">
            <a:spAutoFit/>
          </a:bodyPr>
          <a:lstStyle/>
          <a:p>
            <a:r>
              <a:rPr lang="de-DE" sz="1800" b="1" dirty="0" err="1">
                <a:solidFill>
                  <a:srgbClr val="003366"/>
                </a:solidFill>
                <a:latin typeface="Calibri"/>
                <a:cs typeface="Calibri"/>
              </a:rPr>
              <a:t>Lin.Regression</a:t>
            </a:r>
            <a:r>
              <a:rPr lang="de-DE" sz="1800" b="1" dirty="0">
                <a:solidFill>
                  <a:srgbClr val="003366"/>
                </a:solidFill>
                <a:latin typeface="Calibri"/>
                <a:cs typeface="Calibri"/>
              </a:rPr>
              <a:t> SF-36</a:t>
            </a:r>
            <a:endParaRPr lang="de-DE" sz="1800" dirty="0">
              <a:solidFill>
                <a:srgbClr val="003366"/>
              </a:solidFill>
              <a:latin typeface="Calibri"/>
              <a:cs typeface="Calibri"/>
            </a:endParaRPr>
          </a:p>
        </p:txBody>
      </p:sp>
      <p:sp>
        <p:nvSpPr>
          <p:cNvPr id="13" name="Rechteck 12">
            <a:extLst>
              <a:ext uri="{FF2B5EF4-FFF2-40B4-BE49-F238E27FC236}">
                <a16:creationId xmlns:a16="http://schemas.microsoft.com/office/drawing/2014/main" id="{12A44C60-6EBD-424F-B581-9867E244C40D}"/>
              </a:ext>
            </a:extLst>
          </p:cNvPr>
          <p:cNvSpPr/>
          <p:nvPr/>
        </p:nvSpPr>
        <p:spPr bwMode="auto">
          <a:xfrm>
            <a:off x="1601518" y="1913860"/>
            <a:ext cx="7311253" cy="215341"/>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
        <p:nvSpPr>
          <p:cNvPr id="15" name="Rechteck 14">
            <a:extLst>
              <a:ext uri="{FF2B5EF4-FFF2-40B4-BE49-F238E27FC236}">
                <a16:creationId xmlns:a16="http://schemas.microsoft.com/office/drawing/2014/main" id="{30EE6AFA-BBE0-4490-B2C3-274A5AB69158}"/>
              </a:ext>
            </a:extLst>
          </p:cNvPr>
          <p:cNvSpPr/>
          <p:nvPr/>
        </p:nvSpPr>
        <p:spPr bwMode="auto">
          <a:xfrm>
            <a:off x="1601516" y="2558602"/>
            <a:ext cx="7311253" cy="18336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
        <p:nvSpPr>
          <p:cNvPr id="16" name="Rechteck 15">
            <a:extLst>
              <a:ext uri="{FF2B5EF4-FFF2-40B4-BE49-F238E27FC236}">
                <a16:creationId xmlns:a16="http://schemas.microsoft.com/office/drawing/2014/main" id="{D80A3509-B085-4ED9-A66A-2CDAA326C214}"/>
              </a:ext>
            </a:extLst>
          </p:cNvPr>
          <p:cNvSpPr/>
          <p:nvPr/>
        </p:nvSpPr>
        <p:spPr bwMode="auto">
          <a:xfrm>
            <a:off x="1601517" y="3613329"/>
            <a:ext cx="7311253" cy="20347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
        <p:nvSpPr>
          <p:cNvPr id="3" name="Rechteck 2">
            <a:extLst>
              <a:ext uri="{FF2B5EF4-FFF2-40B4-BE49-F238E27FC236}">
                <a16:creationId xmlns:a16="http://schemas.microsoft.com/office/drawing/2014/main" id="{A7F3C2C3-C48C-4845-B087-90299A91F3CE}"/>
              </a:ext>
            </a:extLst>
          </p:cNvPr>
          <p:cNvSpPr/>
          <p:nvPr/>
        </p:nvSpPr>
        <p:spPr bwMode="auto">
          <a:xfrm>
            <a:off x="2669625" y="5397500"/>
            <a:ext cx="6243144" cy="1778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
        <p:nvSpPr>
          <p:cNvPr id="14" name="Rechteck 13">
            <a:extLst>
              <a:ext uri="{FF2B5EF4-FFF2-40B4-BE49-F238E27FC236}">
                <a16:creationId xmlns:a16="http://schemas.microsoft.com/office/drawing/2014/main" id="{A9148722-7365-4CFC-B350-F3D93DB6C426}"/>
              </a:ext>
            </a:extLst>
          </p:cNvPr>
          <p:cNvSpPr/>
          <p:nvPr/>
        </p:nvSpPr>
        <p:spPr bwMode="auto">
          <a:xfrm>
            <a:off x="2669625" y="5803154"/>
            <a:ext cx="6243144" cy="1778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pitchFamily="-110" charset="0"/>
            </a:endParaRPr>
          </a:p>
        </p:txBody>
      </p:sp>
    </p:spTree>
    <p:extLst>
      <p:ext uri="{BB962C8B-B14F-4D97-AF65-F5344CB8AC3E}">
        <p14:creationId xmlns:p14="http://schemas.microsoft.com/office/powerpoint/2010/main" val="3408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5" grpId="0" animBg="1"/>
      <p:bldP spid="16" grpId="0" animBg="1"/>
      <p:bldP spid="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0B598E-FF1B-40BA-A218-4B59AF211658}"/>
              </a:ext>
            </a:extLst>
          </p:cNvPr>
          <p:cNvSpPr>
            <a:spLocks noGrp="1"/>
          </p:cNvSpPr>
          <p:nvPr>
            <p:ph type="title"/>
          </p:nvPr>
        </p:nvSpPr>
        <p:spPr>
          <a:xfrm>
            <a:off x="438705" y="572242"/>
            <a:ext cx="8229600" cy="550576"/>
          </a:xfrm>
        </p:spPr>
        <p:txBody>
          <a:bodyPr/>
          <a:lstStyle/>
          <a:p>
            <a:pPr algn="l"/>
            <a:r>
              <a:rPr lang="de-DE" sz="2400" b="1"/>
              <a:t>Schlussfolgerung</a:t>
            </a:r>
            <a:endParaRPr lang="de-DE" sz="2400" b="1" dirty="0"/>
          </a:p>
        </p:txBody>
      </p:sp>
      <p:sp>
        <p:nvSpPr>
          <p:cNvPr id="3" name="Inhaltsplatzhalter 2">
            <a:extLst>
              <a:ext uri="{FF2B5EF4-FFF2-40B4-BE49-F238E27FC236}">
                <a16:creationId xmlns:a16="http://schemas.microsoft.com/office/drawing/2014/main" id="{310828BA-C15B-4D17-9B0E-AC847E69702F}"/>
              </a:ext>
            </a:extLst>
          </p:cNvPr>
          <p:cNvSpPr>
            <a:spLocks noGrp="1"/>
          </p:cNvSpPr>
          <p:nvPr>
            <p:ph idx="1"/>
          </p:nvPr>
        </p:nvSpPr>
        <p:spPr>
          <a:xfrm>
            <a:off x="462473" y="1258046"/>
            <a:ext cx="8205832" cy="5599954"/>
          </a:xfrm>
        </p:spPr>
        <p:txBody>
          <a:bodyPr/>
          <a:lstStyle/>
          <a:p>
            <a:pPr>
              <a:buFont typeface="Arial" panose="020B0604020202020204" pitchFamily="34" charset="0"/>
              <a:buChar char="•"/>
            </a:pPr>
            <a:r>
              <a:rPr lang="de-DE" sz="1600" b="1" dirty="0"/>
              <a:t>Keine geschlechtsspezifischen Unterschiede </a:t>
            </a:r>
            <a:r>
              <a:rPr lang="de-DE" sz="1600" dirty="0"/>
              <a:t>bezüglich </a:t>
            </a:r>
            <a:r>
              <a:rPr lang="de-DE" sz="1600" b="1" dirty="0"/>
              <a:t>GFR und Blutdruckverhalten</a:t>
            </a:r>
          </a:p>
          <a:p>
            <a:pPr>
              <a:buFont typeface="Arial" panose="020B0604020202020204" pitchFamily="34" charset="0"/>
              <a:buChar char="•"/>
            </a:pPr>
            <a:endParaRPr lang="de-DE" sz="1600" b="1" dirty="0"/>
          </a:p>
          <a:p>
            <a:pPr>
              <a:buFont typeface="Arial" panose="020B0604020202020204" pitchFamily="34" charset="0"/>
              <a:buChar char="•"/>
            </a:pPr>
            <a:r>
              <a:rPr lang="de-DE" sz="1600" b="1" dirty="0"/>
              <a:t>Signifikant bessere Ergebnisse </a:t>
            </a:r>
            <a:r>
              <a:rPr lang="de-DE" sz="1600" dirty="0"/>
              <a:t>beider Geschlechter in der </a:t>
            </a:r>
            <a:r>
              <a:rPr lang="de-DE" sz="1600" b="1" dirty="0"/>
              <a:t>Körperlichen Summenskala des SF-36 </a:t>
            </a:r>
            <a:r>
              <a:rPr lang="de-DE" sz="1600" dirty="0"/>
              <a:t>vgl. deutsche Norm </a:t>
            </a:r>
          </a:p>
          <a:p>
            <a:pPr>
              <a:buFont typeface="Arial" panose="020B0604020202020204" pitchFamily="34" charset="0"/>
              <a:buChar char="•"/>
            </a:pPr>
            <a:endParaRPr lang="de-DE" sz="1600" b="1" dirty="0"/>
          </a:p>
          <a:p>
            <a:pPr>
              <a:buFont typeface="Arial" panose="020B0604020202020204" pitchFamily="34" charset="0"/>
              <a:buChar char="•"/>
            </a:pPr>
            <a:r>
              <a:rPr lang="de-DE" sz="1600" b="1" dirty="0"/>
              <a:t>HADS-D: Signifikant bessere </a:t>
            </a:r>
            <a:r>
              <a:rPr lang="de-DE" sz="1600" dirty="0"/>
              <a:t>Ergebnisse der über </a:t>
            </a:r>
            <a:r>
              <a:rPr lang="de-DE" sz="1600" b="1" dirty="0"/>
              <a:t>60-Jährigen </a:t>
            </a:r>
            <a:r>
              <a:rPr lang="de-DE" sz="1600" dirty="0"/>
              <a:t>vgl. alters-und geschlechtsadaptierte deutsche Norm</a:t>
            </a:r>
          </a:p>
          <a:p>
            <a:pPr marL="0" indent="0">
              <a:buNone/>
            </a:pPr>
            <a:endParaRPr lang="de-DE" sz="1600" dirty="0"/>
          </a:p>
          <a:p>
            <a:pPr>
              <a:buFont typeface="Arial" panose="020B0604020202020204" pitchFamily="34" charset="0"/>
              <a:buChar char="•"/>
            </a:pPr>
            <a:r>
              <a:rPr lang="de-DE" sz="1600" b="1" dirty="0"/>
              <a:t>Spenderinnen </a:t>
            </a:r>
            <a:r>
              <a:rPr lang="de-DE" sz="1600" dirty="0"/>
              <a:t>der Altersklasse 40-60 Jahre zeigten </a:t>
            </a:r>
            <a:r>
              <a:rPr lang="de-DE" sz="1600" b="1" dirty="0"/>
              <a:t>signifikant schlechtere Werte der Psychischen Summenskala </a:t>
            </a:r>
            <a:r>
              <a:rPr lang="de-DE" sz="1600" dirty="0"/>
              <a:t>(SF-36) sowie </a:t>
            </a:r>
            <a:r>
              <a:rPr lang="de-DE" sz="1600" b="1" dirty="0"/>
              <a:t>erhöhte Werte für Fatigue </a:t>
            </a:r>
            <a:r>
              <a:rPr lang="de-DE" sz="1600" dirty="0"/>
              <a:t>(MFI-20) als Spender.</a:t>
            </a:r>
          </a:p>
          <a:p>
            <a:pPr>
              <a:buFont typeface="Arial" panose="020B0604020202020204" pitchFamily="34" charset="0"/>
              <a:buChar char="•"/>
            </a:pPr>
            <a:endParaRPr lang="de-DE" sz="1600" dirty="0">
              <a:latin typeface="Calibri" charset="0"/>
              <a:ea typeface="ヒラギノ角ゴ Pro W3" charset="0"/>
            </a:endParaRPr>
          </a:p>
          <a:p>
            <a:pPr>
              <a:buFont typeface="Arial" panose="020B0604020202020204" pitchFamily="34" charset="0"/>
              <a:buChar char="•"/>
            </a:pPr>
            <a:r>
              <a:rPr lang="de-DE" sz="1600" b="1" dirty="0">
                <a:latin typeface="Calibri" charset="0"/>
                <a:ea typeface="ヒラギノ角ゴ Pro W3" charset="0"/>
              </a:rPr>
              <a:t>Besseres Ergebnis in der Psychischen Summenskala </a:t>
            </a:r>
            <a:r>
              <a:rPr lang="de-DE" sz="1600" dirty="0">
                <a:latin typeface="Calibri" charset="0"/>
                <a:ea typeface="ヒラギノ角ゴ Pro W3" charset="0"/>
              </a:rPr>
              <a:t>des SF-36 korreliert mit </a:t>
            </a:r>
            <a:r>
              <a:rPr lang="de-DE" sz="1600" b="1" dirty="0">
                <a:latin typeface="Calibri" charset="0"/>
                <a:ea typeface="ヒラギノ角ゴ Pro W3" charset="0"/>
              </a:rPr>
              <a:t>weniger Fatigue </a:t>
            </a:r>
            <a:r>
              <a:rPr lang="de-DE" sz="1600" dirty="0">
                <a:latin typeface="Calibri" charset="0"/>
                <a:ea typeface="ヒラギノ角ゴ Pro W3" charset="0"/>
              </a:rPr>
              <a:t>(MFI-20) und </a:t>
            </a:r>
            <a:r>
              <a:rPr lang="de-DE" sz="1600" b="1" dirty="0">
                <a:latin typeface="Calibri" charset="0"/>
                <a:ea typeface="ヒラギノ角ゴ Pro W3" charset="0"/>
              </a:rPr>
              <a:t>weniger subjektiv empfundenem Stress </a:t>
            </a:r>
            <a:r>
              <a:rPr lang="de-DE" sz="1600" dirty="0">
                <a:latin typeface="Calibri" charset="0"/>
                <a:ea typeface="ヒラギノ角ゴ Pro W3" charset="0"/>
              </a:rPr>
              <a:t>(PSS)</a:t>
            </a:r>
            <a:endParaRPr lang="de-DE" sz="2000" dirty="0">
              <a:latin typeface="Calibri"/>
              <a:cs typeface="Calibri"/>
            </a:endParaRPr>
          </a:p>
          <a:p>
            <a:pPr marL="0" indent="0">
              <a:buNone/>
            </a:pPr>
            <a:endParaRPr lang="de-DE" sz="2000" dirty="0">
              <a:latin typeface="Calibri"/>
              <a:cs typeface="Calibri"/>
            </a:endParaRPr>
          </a:p>
          <a:p>
            <a:pPr marL="0" indent="0">
              <a:buNone/>
            </a:pPr>
            <a:endParaRPr lang="de-DE" sz="2000" dirty="0">
              <a:latin typeface="Calibri"/>
              <a:cs typeface="Calibri"/>
            </a:endParaRPr>
          </a:p>
          <a:p>
            <a:pPr>
              <a:buFont typeface="Wingdings" charset="0"/>
              <a:buChar char="Ø"/>
            </a:pPr>
            <a:r>
              <a:rPr lang="de-DE" sz="2200" dirty="0">
                <a:latin typeface="Calibri" charset="0"/>
              </a:rPr>
              <a:t>Kritische Evaluation potentieller Nierenspenderinnen und Aufklärung über mögliche psychosoziale Belastungen nach Spende</a:t>
            </a:r>
          </a:p>
          <a:p>
            <a:pPr marL="0" indent="0">
              <a:buNone/>
            </a:pPr>
            <a:endParaRPr lang="de-DE" sz="2000" dirty="0">
              <a:latin typeface="Calibri"/>
              <a:cs typeface="Calibri"/>
            </a:endParaRPr>
          </a:p>
          <a:p>
            <a:pPr marL="0" indent="0">
              <a:buNone/>
            </a:pPr>
            <a:endParaRPr lang="de-DE" sz="2000" dirty="0">
              <a:latin typeface="Calibri"/>
              <a:cs typeface="Calibri"/>
            </a:endParaRPr>
          </a:p>
          <a:p>
            <a:pPr marL="0" indent="0">
              <a:buNone/>
            </a:pPr>
            <a:endParaRPr lang="de-DE" sz="2000" dirty="0"/>
          </a:p>
        </p:txBody>
      </p:sp>
    </p:spTree>
    <p:extLst>
      <p:ext uri="{BB962C8B-B14F-4D97-AF65-F5344CB8AC3E}">
        <p14:creationId xmlns:p14="http://schemas.microsoft.com/office/powerpoint/2010/main" val="86704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18BAE08-9C2B-4F03-A0FD-8C943BB2FE0A}"/>
              </a:ext>
            </a:extLst>
          </p:cNvPr>
          <p:cNvSpPr>
            <a:spLocks noGrp="1"/>
          </p:cNvSpPr>
          <p:nvPr>
            <p:ph type="title"/>
          </p:nvPr>
        </p:nvSpPr>
        <p:spPr>
          <a:xfrm>
            <a:off x="669925" y="595313"/>
            <a:ext cx="8229600" cy="557626"/>
          </a:xfrm>
        </p:spPr>
        <p:txBody>
          <a:bodyPr/>
          <a:lstStyle/>
          <a:p>
            <a:pPr algn="l"/>
            <a:r>
              <a:rPr lang="de-DE" sz="2400" b="1" dirty="0"/>
              <a:t>Literatur</a:t>
            </a:r>
          </a:p>
        </p:txBody>
      </p:sp>
      <p:sp>
        <p:nvSpPr>
          <p:cNvPr id="3" name="Inhaltsplatzhalter 2">
            <a:extLst>
              <a:ext uri="{FF2B5EF4-FFF2-40B4-BE49-F238E27FC236}">
                <a16:creationId xmlns:a16="http://schemas.microsoft.com/office/drawing/2014/main" id="{E06DC7F5-A334-4A43-8B0B-83DE93081987}"/>
              </a:ext>
            </a:extLst>
          </p:cNvPr>
          <p:cNvSpPr>
            <a:spLocks noGrp="1"/>
          </p:cNvSpPr>
          <p:nvPr>
            <p:ph sz="half" idx="1"/>
          </p:nvPr>
        </p:nvSpPr>
        <p:spPr>
          <a:xfrm>
            <a:off x="669925" y="1152938"/>
            <a:ext cx="4021345" cy="5420139"/>
          </a:xfrm>
        </p:spPr>
        <p:txBody>
          <a:bodyPr>
            <a:normAutofit fontScale="92500" lnSpcReduction="20000"/>
          </a:bodyPr>
          <a:lstStyle/>
          <a:p>
            <a:pPr marL="0" indent="0">
              <a:buNone/>
            </a:pPr>
            <a:r>
              <a:rPr lang="de-DE" sz="800" dirty="0"/>
              <a:t>1. Horvat LD, </a:t>
            </a:r>
            <a:r>
              <a:rPr lang="de-DE" sz="800" dirty="0" err="1"/>
              <a:t>Shariff</a:t>
            </a:r>
            <a:r>
              <a:rPr lang="de-DE" sz="800" dirty="0"/>
              <a:t> SZ, </a:t>
            </a:r>
            <a:r>
              <a:rPr lang="de-DE" sz="800" dirty="0" err="1"/>
              <a:t>Garg</a:t>
            </a:r>
            <a:r>
              <a:rPr lang="de-DE" sz="800" dirty="0"/>
              <a:t> AX; </a:t>
            </a:r>
            <a:r>
              <a:rPr lang="de-DE" sz="800" dirty="0" err="1"/>
              <a:t>Donor</a:t>
            </a:r>
            <a:r>
              <a:rPr lang="de-DE" sz="800" dirty="0"/>
              <a:t> </a:t>
            </a:r>
            <a:r>
              <a:rPr lang="de-DE" sz="800" dirty="0" err="1"/>
              <a:t>Nephrectomy</a:t>
            </a:r>
            <a:r>
              <a:rPr lang="de-DE" sz="800" dirty="0"/>
              <a:t> Outcomes Research (DONOR) </a:t>
            </a:r>
          </a:p>
          <a:p>
            <a:pPr marL="0" indent="0">
              <a:buNone/>
            </a:pPr>
            <a:r>
              <a:rPr lang="de-DE" sz="800" dirty="0"/>
              <a:t>Network. Global </a:t>
            </a:r>
            <a:r>
              <a:rPr lang="de-DE" sz="800" dirty="0" err="1"/>
              <a:t>trends</a:t>
            </a:r>
            <a:r>
              <a:rPr lang="de-DE" sz="800" dirty="0"/>
              <a:t> in </a:t>
            </a:r>
            <a:r>
              <a:rPr lang="de-DE" sz="800" dirty="0" err="1"/>
              <a:t>the</a:t>
            </a:r>
            <a:r>
              <a:rPr lang="de-DE" sz="800" dirty="0"/>
              <a:t> </a:t>
            </a:r>
            <a:r>
              <a:rPr lang="de-DE" sz="800" dirty="0" err="1"/>
              <a:t>rates</a:t>
            </a:r>
            <a:r>
              <a:rPr lang="de-DE" sz="800" dirty="0"/>
              <a:t> </a:t>
            </a:r>
            <a:r>
              <a:rPr lang="de-DE" sz="800" dirty="0" err="1"/>
              <a:t>of</a:t>
            </a:r>
            <a:r>
              <a:rPr lang="de-DE" sz="800" dirty="0"/>
              <a:t> </a:t>
            </a:r>
            <a:r>
              <a:rPr lang="de-DE" sz="800" dirty="0" err="1"/>
              <a:t>living</a:t>
            </a:r>
            <a:r>
              <a:rPr lang="de-DE" sz="800" dirty="0"/>
              <a:t> </a:t>
            </a:r>
            <a:r>
              <a:rPr lang="de-DE" sz="800" dirty="0" err="1"/>
              <a:t>kidney</a:t>
            </a:r>
            <a:r>
              <a:rPr lang="de-DE" sz="800" dirty="0"/>
              <a:t> </a:t>
            </a:r>
            <a:r>
              <a:rPr lang="de-DE" sz="800" dirty="0" err="1"/>
              <a:t>donation</a:t>
            </a:r>
            <a:r>
              <a:rPr lang="de-DE" sz="800" dirty="0"/>
              <a:t>. </a:t>
            </a:r>
            <a:r>
              <a:rPr lang="de-DE" sz="800" dirty="0" err="1"/>
              <a:t>Kidney</a:t>
            </a:r>
            <a:r>
              <a:rPr lang="de-DE" sz="800" dirty="0"/>
              <a:t> </a:t>
            </a:r>
            <a:r>
              <a:rPr lang="de-DE" sz="800" dirty="0" err="1"/>
              <a:t>Int</a:t>
            </a:r>
            <a:r>
              <a:rPr lang="de-DE" sz="800" dirty="0"/>
              <a:t> 2009; 75: </a:t>
            </a:r>
          </a:p>
          <a:p>
            <a:pPr marL="0" indent="0">
              <a:buNone/>
            </a:pPr>
            <a:r>
              <a:rPr lang="de-DE" sz="800" dirty="0"/>
              <a:t>1088-98.  </a:t>
            </a:r>
          </a:p>
          <a:p>
            <a:pPr marL="0" indent="0">
              <a:buNone/>
            </a:pPr>
            <a:r>
              <a:rPr lang="de-DE" sz="800" dirty="0"/>
              <a:t>2. Deutsche Stiftung Organtransplantation. Organspende  und Transplantation in </a:t>
            </a:r>
          </a:p>
          <a:p>
            <a:pPr marL="0" indent="0">
              <a:buNone/>
            </a:pPr>
            <a:r>
              <a:rPr lang="de-DE" sz="800" dirty="0"/>
              <a:t>Deutschland: Jahresbericht 2014. </a:t>
            </a:r>
            <a:r>
              <a:rPr lang="de-DE" sz="800" dirty="0" err="1"/>
              <a:t>Available</a:t>
            </a:r>
            <a:r>
              <a:rPr lang="de-DE" sz="800" dirty="0"/>
              <a:t> </a:t>
            </a:r>
            <a:r>
              <a:rPr lang="de-DE" sz="800" dirty="0" err="1"/>
              <a:t>from</a:t>
            </a:r>
            <a:r>
              <a:rPr lang="de-DE" sz="800" dirty="0"/>
              <a:t>: </a:t>
            </a:r>
          </a:p>
          <a:p>
            <a:pPr marL="0" indent="0">
              <a:buNone/>
            </a:pPr>
            <a:r>
              <a:rPr lang="de-DE" sz="800" dirty="0"/>
              <a:t>http://www.dso.de/servicecenter/downloads/jahresberichte-und-grafiken.html (20. </a:t>
            </a:r>
          </a:p>
          <a:p>
            <a:pPr marL="0" indent="0">
              <a:buNone/>
            </a:pPr>
            <a:r>
              <a:rPr lang="de-DE" sz="800" dirty="0"/>
              <a:t>06.2017) </a:t>
            </a:r>
          </a:p>
          <a:p>
            <a:pPr marL="0" indent="0">
              <a:buNone/>
            </a:pPr>
            <a:r>
              <a:rPr lang="de-DE" sz="800" dirty="0"/>
              <a:t>3. </a:t>
            </a:r>
            <a:r>
              <a:rPr lang="de-DE" sz="800" dirty="0" err="1"/>
              <a:t>Lennerling</a:t>
            </a:r>
            <a:r>
              <a:rPr lang="de-DE" sz="800" dirty="0"/>
              <a:t> A, Forsberg A, Meyer K, Nyberg G. Motives </a:t>
            </a:r>
            <a:r>
              <a:rPr lang="de-DE" sz="800" dirty="0" err="1"/>
              <a:t>for</a:t>
            </a:r>
            <a:r>
              <a:rPr lang="de-DE" sz="800" dirty="0"/>
              <a:t> </a:t>
            </a:r>
            <a:r>
              <a:rPr lang="de-DE" sz="800" dirty="0" err="1"/>
              <a:t>becoming</a:t>
            </a:r>
            <a:r>
              <a:rPr lang="de-DE" sz="800" dirty="0"/>
              <a:t> a </a:t>
            </a:r>
            <a:r>
              <a:rPr lang="de-DE" sz="800" dirty="0" err="1"/>
              <a:t>living</a:t>
            </a:r>
            <a:r>
              <a:rPr lang="de-DE" sz="800" dirty="0"/>
              <a:t> </a:t>
            </a:r>
            <a:r>
              <a:rPr lang="de-DE" sz="800" dirty="0" err="1"/>
              <a:t>kidney</a:t>
            </a:r>
            <a:r>
              <a:rPr lang="de-DE" sz="800" dirty="0"/>
              <a:t> </a:t>
            </a:r>
          </a:p>
          <a:p>
            <a:pPr marL="0" indent="0">
              <a:buNone/>
            </a:pPr>
            <a:r>
              <a:rPr lang="de-DE" sz="800" dirty="0" err="1"/>
              <a:t>donor</a:t>
            </a:r>
            <a:r>
              <a:rPr lang="de-DE" sz="800" dirty="0"/>
              <a:t>. </a:t>
            </a:r>
            <a:r>
              <a:rPr lang="de-DE" sz="800" dirty="0" err="1"/>
              <a:t>Nephrol</a:t>
            </a:r>
            <a:r>
              <a:rPr lang="de-DE" sz="800" dirty="0"/>
              <a:t> </a:t>
            </a:r>
            <a:r>
              <a:rPr lang="de-DE" sz="800" dirty="0" err="1"/>
              <a:t>Dial</a:t>
            </a:r>
            <a:r>
              <a:rPr lang="de-DE" sz="800" dirty="0"/>
              <a:t> </a:t>
            </a:r>
            <a:r>
              <a:rPr lang="de-DE" sz="800" dirty="0" err="1"/>
              <a:t>Transpl</a:t>
            </a:r>
            <a:r>
              <a:rPr lang="de-DE" sz="800" dirty="0"/>
              <a:t> 2004; 19: 1600-1605 </a:t>
            </a:r>
          </a:p>
          <a:p>
            <a:pPr marL="0" indent="0">
              <a:buNone/>
            </a:pPr>
            <a:r>
              <a:rPr lang="de-DE" sz="800" dirty="0"/>
              <a:t>4. </a:t>
            </a:r>
            <a:r>
              <a:rPr lang="de-DE" sz="800" dirty="0" err="1"/>
              <a:t>Oniscu</a:t>
            </a:r>
            <a:r>
              <a:rPr lang="de-DE" sz="800" dirty="0"/>
              <a:t> GC, Brown H, Forsythe JL. Impact </a:t>
            </a:r>
            <a:r>
              <a:rPr lang="de-DE" sz="800" dirty="0" err="1"/>
              <a:t>of</a:t>
            </a:r>
            <a:r>
              <a:rPr lang="de-DE" sz="800" dirty="0"/>
              <a:t> </a:t>
            </a:r>
            <a:r>
              <a:rPr lang="de-DE" sz="800" dirty="0" err="1"/>
              <a:t>cadaveric</a:t>
            </a:r>
            <a:r>
              <a:rPr lang="de-DE" sz="800" dirty="0"/>
              <a:t> renal </a:t>
            </a:r>
            <a:r>
              <a:rPr lang="de-DE" sz="800" dirty="0" err="1"/>
              <a:t>transplantation</a:t>
            </a:r>
            <a:r>
              <a:rPr lang="de-DE" sz="800" dirty="0"/>
              <a:t> on </a:t>
            </a:r>
          </a:p>
          <a:p>
            <a:pPr marL="0" indent="0">
              <a:buNone/>
            </a:pPr>
            <a:r>
              <a:rPr lang="de-DE" sz="800" dirty="0" err="1"/>
              <a:t>survival</a:t>
            </a:r>
            <a:r>
              <a:rPr lang="de-DE" sz="800" dirty="0"/>
              <a:t> in </a:t>
            </a:r>
            <a:r>
              <a:rPr lang="de-DE" sz="800" dirty="0" err="1"/>
              <a:t>patients</a:t>
            </a:r>
            <a:r>
              <a:rPr lang="de-DE" sz="800" dirty="0"/>
              <a:t> </a:t>
            </a:r>
            <a:r>
              <a:rPr lang="de-DE" sz="800" dirty="0" err="1"/>
              <a:t>listed</a:t>
            </a:r>
            <a:r>
              <a:rPr lang="de-DE" sz="800" dirty="0"/>
              <a:t> </a:t>
            </a:r>
            <a:r>
              <a:rPr lang="de-DE" sz="800" dirty="0" err="1"/>
              <a:t>for</a:t>
            </a:r>
            <a:r>
              <a:rPr lang="de-DE" sz="800" dirty="0"/>
              <a:t> </a:t>
            </a:r>
            <a:r>
              <a:rPr lang="de-DE" sz="800" dirty="0" err="1"/>
              <a:t>transplantation</a:t>
            </a:r>
            <a:r>
              <a:rPr lang="de-DE" sz="800" dirty="0"/>
              <a:t>. J Am </a:t>
            </a:r>
            <a:r>
              <a:rPr lang="de-DE" sz="800" dirty="0" err="1"/>
              <a:t>Soc</a:t>
            </a:r>
            <a:r>
              <a:rPr lang="de-DE" sz="800" dirty="0"/>
              <a:t> </a:t>
            </a:r>
            <a:r>
              <a:rPr lang="de-DE" sz="800" dirty="0" err="1"/>
              <a:t>Nephrol</a:t>
            </a:r>
            <a:r>
              <a:rPr lang="de-DE" sz="800" dirty="0"/>
              <a:t> 2005; 16:1859-1865 </a:t>
            </a:r>
          </a:p>
          <a:p>
            <a:pPr marL="0" indent="0">
              <a:buNone/>
            </a:pPr>
            <a:r>
              <a:rPr lang="de-DE" sz="800" dirty="0"/>
              <a:t>5. </a:t>
            </a:r>
            <a:r>
              <a:rPr lang="de-DE" sz="800" dirty="0" err="1"/>
              <a:t>Kasiske</a:t>
            </a:r>
            <a:r>
              <a:rPr lang="de-DE" sz="800" dirty="0"/>
              <a:t> BL, Snyder JJ, Matas AJ, Ellison MD, Gill JS, </a:t>
            </a:r>
            <a:r>
              <a:rPr lang="de-DE" sz="800" dirty="0" err="1"/>
              <a:t>Kausz</a:t>
            </a:r>
            <a:r>
              <a:rPr lang="de-DE" sz="800" dirty="0"/>
              <a:t> AT. </a:t>
            </a:r>
            <a:r>
              <a:rPr lang="de-DE" sz="800" dirty="0" err="1"/>
              <a:t>Preemptive</a:t>
            </a:r>
            <a:r>
              <a:rPr lang="de-DE" sz="800" dirty="0"/>
              <a:t> </a:t>
            </a:r>
            <a:r>
              <a:rPr lang="de-DE" sz="800" dirty="0" err="1"/>
              <a:t>kidney</a:t>
            </a:r>
            <a:r>
              <a:rPr lang="de-DE" sz="800" dirty="0"/>
              <a:t> </a:t>
            </a:r>
          </a:p>
          <a:p>
            <a:pPr marL="0" indent="0">
              <a:buNone/>
            </a:pPr>
            <a:r>
              <a:rPr lang="de-DE" sz="800" dirty="0" err="1"/>
              <a:t>transplantation</a:t>
            </a:r>
            <a:r>
              <a:rPr lang="de-DE" sz="800" dirty="0"/>
              <a:t>: </a:t>
            </a:r>
            <a:r>
              <a:rPr lang="de-DE" sz="800" dirty="0" err="1"/>
              <a:t>the</a:t>
            </a:r>
            <a:r>
              <a:rPr lang="de-DE" sz="800" dirty="0"/>
              <a:t> </a:t>
            </a:r>
            <a:r>
              <a:rPr lang="de-DE" sz="800" dirty="0" err="1"/>
              <a:t>advantage</a:t>
            </a:r>
            <a:r>
              <a:rPr lang="de-DE" sz="800" dirty="0"/>
              <a:t> and </a:t>
            </a:r>
            <a:r>
              <a:rPr lang="de-DE" sz="800" dirty="0" err="1"/>
              <a:t>the</a:t>
            </a:r>
            <a:r>
              <a:rPr lang="de-DE" sz="800" dirty="0"/>
              <a:t> </a:t>
            </a:r>
            <a:r>
              <a:rPr lang="de-DE" sz="800" dirty="0" err="1"/>
              <a:t>advantaged</a:t>
            </a:r>
            <a:r>
              <a:rPr lang="de-DE" sz="800" dirty="0"/>
              <a:t>. J Am </a:t>
            </a:r>
            <a:r>
              <a:rPr lang="de-DE" sz="800" dirty="0" err="1"/>
              <a:t>Soc</a:t>
            </a:r>
            <a:r>
              <a:rPr lang="de-DE" sz="800" dirty="0"/>
              <a:t> </a:t>
            </a:r>
            <a:r>
              <a:rPr lang="de-DE" sz="800" dirty="0" err="1"/>
              <a:t>Nephrol</a:t>
            </a:r>
            <a:r>
              <a:rPr lang="de-DE" sz="800" dirty="0"/>
              <a:t> 2002; 13:1 358</a:t>
            </a:r>
          </a:p>
          <a:p>
            <a:pPr marL="0" indent="0">
              <a:buNone/>
            </a:pPr>
            <a:r>
              <a:rPr lang="de-DE" sz="800" dirty="0"/>
              <a:t>1364 </a:t>
            </a:r>
          </a:p>
          <a:p>
            <a:pPr marL="0" indent="0">
              <a:buNone/>
            </a:pPr>
            <a:r>
              <a:rPr lang="de-DE" sz="800" dirty="0"/>
              <a:t>6. Ibrahim HN, Foley R, Tan L, et al. Long-term </a:t>
            </a:r>
            <a:r>
              <a:rPr lang="de-DE" sz="800" dirty="0" err="1"/>
              <a:t>consequences</a:t>
            </a:r>
            <a:r>
              <a:rPr lang="de-DE" sz="800" dirty="0"/>
              <a:t> </a:t>
            </a:r>
            <a:r>
              <a:rPr lang="de-DE" sz="800" dirty="0" err="1"/>
              <a:t>of</a:t>
            </a:r>
            <a:r>
              <a:rPr lang="de-DE" sz="800" dirty="0"/>
              <a:t> </a:t>
            </a:r>
            <a:r>
              <a:rPr lang="de-DE" sz="800" dirty="0" err="1"/>
              <a:t>kidney</a:t>
            </a:r>
            <a:r>
              <a:rPr lang="de-DE" sz="800" dirty="0"/>
              <a:t> </a:t>
            </a:r>
            <a:r>
              <a:rPr lang="de-DE" sz="800" dirty="0" err="1"/>
              <a:t>donation</a:t>
            </a:r>
            <a:r>
              <a:rPr lang="de-DE" sz="800" dirty="0"/>
              <a:t>. N </a:t>
            </a:r>
          </a:p>
          <a:p>
            <a:pPr marL="0" indent="0">
              <a:buNone/>
            </a:pPr>
            <a:r>
              <a:rPr lang="de-DE" sz="800" dirty="0"/>
              <a:t>Engl J </a:t>
            </a:r>
            <a:r>
              <a:rPr lang="de-DE" sz="800" dirty="0" err="1"/>
              <a:t>Med</a:t>
            </a:r>
            <a:r>
              <a:rPr lang="de-DE" sz="800" dirty="0"/>
              <a:t> 2009; 360: 459-469 </a:t>
            </a:r>
          </a:p>
          <a:p>
            <a:pPr marL="0" indent="0">
              <a:buNone/>
            </a:pPr>
            <a:r>
              <a:rPr lang="de-DE" sz="800" dirty="0"/>
              <a:t>7. </a:t>
            </a:r>
            <a:r>
              <a:rPr lang="de-DE" sz="800" dirty="0" err="1"/>
              <a:t>Fehrman-Ekholm</a:t>
            </a:r>
            <a:r>
              <a:rPr lang="de-DE" sz="800" dirty="0"/>
              <a:t> I, </a:t>
            </a:r>
            <a:r>
              <a:rPr lang="de-DE" sz="800" dirty="0" err="1"/>
              <a:t>Kvarnstrom</a:t>
            </a:r>
            <a:r>
              <a:rPr lang="de-DE" sz="800" dirty="0"/>
              <a:t> N, </a:t>
            </a:r>
            <a:r>
              <a:rPr lang="de-DE" sz="800" dirty="0" err="1"/>
              <a:t>Softeland</a:t>
            </a:r>
            <a:r>
              <a:rPr lang="de-DE" sz="800" dirty="0"/>
              <a:t> JM, et al. Post-</a:t>
            </a:r>
            <a:r>
              <a:rPr lang="de-DE" sz="800" dirty="0" err="1"/>
              <a:t>nephrectomy</a:t>
            </a:r>
            <a:r>
              <a:rPr lang="de-DE" sz="800" dirty="0"/>
              <a:t> </a:t>
            </a:r>
          </a:p>
          <a:p>
            <a:pPr marL="0" indent="0">
              <a:buNone/>
            </a:pPr>
            <a:r>
              <a:rPr lang="de-DE" sz="800" dirty="0" err="1"/>
              <a:t>development</a:t>
            </a:r>
            <a:r>
              <a:rPr lang="de-DE" sz="800" dirty="0"/>
              <a:t> </a:t>
            </a:r>
            <a:r>
              <a:rPr lang="de-DE" sz="800" dirty="0" err="1"/>
              <a:t>of</a:t>
            </a:r>
            <a:r>
              <a:rPr lang="de-DE" sz="800" dirty="0"/>
              <a:t> renal </a:t>
            </a:r>
            <a:r>
              <a:rPr lang="de-DE" sz="800" dirty="0" err="1"/>
              <a:t>function</a:t>
            </a:r>
            <a:r>
              <a:rPr lang="de-DE" sz="800" dirty="0"/>
              <a:t> in </a:t>
            </a:r>
            <a:r>
              <a:rPr lang="de-DE" sz="800" dirty="0" err="1"/>
              <a:t>living</a:t>
            </a:r>
            <a:r>
              <a:rPr lang="de-DE" sz="800" dirty="0"/>
              <a:t> </a:t>
            </a:r>
            <a:r>
              <a:rPr lang="de-DE" sz="800" dirty="0" err="1"/>
              <a:t>kidney</a:t>
            </a:r>
            <a:r>
              <a:rPr lang="de-DE" sz="800" dirty="0"/>
              <a:t> </a:t>
            </a:r>
            <a:r>
              <a:rPr lang="de-DE" sz="800" dirty="0" err="1"/>
              <a:t>donors</a:t>
            </a:r>
            <a:r>
              <a:rPr lang="de-DE" sz="800" dirty="0"/>
              <a:t>: a </a:t>
            </a:r>
            <a:r>
              <a:rPr lang="de-DE" sz="800" dirty="0" err="1"/>
              <a:t>cross-sectional</a:t>
            </a:r>
            <a:r>
              <a:rPr lang="de-DE" sz="800" dirty="0"/>
              <a:t> </a:t>
            </a:r>
            <a:r>
              <a:rPr lang="de-DE" sz="800" dirty="0" err="1"/>
              <a:t>retrospective</a:t>
            </a:r>
            <a:r>
              <a:rPr lang="de-DE" sz="800" dirty="0"/>
              <a:t> </a:t>
            </a:r>
          </a:p>
          <a:p>
            <a:pPr marL="0" indent="0">
              <a:buNone/>
            </a:pPr>
            <a:r>
              <a:rPr lang="de-DE" sz="800" dirty="0" err="1"/>
              <a:t>study</a:t>
            </a:r>
            <a:r>
              <a:rPr lang="de-DE" sz="800" dirty="0"/>
              <a:t>. </a:t>
            </a:r>
            <a:r>
              <a:rPr lang="de-DE" sz="800" dirty="0" err="1"/>
              <a:t>Nephrol</a:t>
            </a:r>
            <a:r>
              <a:rPr lang="de-DE" sz="800" dirty="0"/>
              <a:t> </a:t>
            </a:r>
            <a:r>
              <a:rPr lang="de-DE" sz="800" dirty="0" err="1"/>
              <a:t>Dial</a:t>
            </a:r>
            <a:r>
              <a:rPr lang="de-DE" sz="800" dirty="0"/>
              <a:t> </a:t>
            </a:r>
            <a:r>
              <a:rPr lang="de-DE" sz="800" dirty="0" err="1"/>
              <a:t>Transpl</a:t>
            </a:r>
            <a:r>
              <a:rPr lang="de-DE" sz="800" dirty="0"/>
              <a:t> 2011; 26: 2377-2381 </a:t>
            </a:r>
          </a:p>
          <a:p>
            <a:pPr marL="0" indent="0">
              <a:buNone/>
            </a:pPr>
            <a:r>
              <a:rPr lang="de-DE" sz="800" dirty="0"/>
              <a:t>8. Sommerer C, Feuerstein D, </a:t>
            </a:r>
            <a:r>
              <a:rPr lang="de-DE" sz="800" dirty="0" err="1"/>
              <a:t>Dikow</a:t>
            </a:r>
            <a:r>
              <a:rPr lang="de-DE" sz="800" dirty="0"/>
              <a:t> R, et al. </a:t>
            </a:r>
            <a:r>
              <a:rPr lang="de-DE" sz="800" dirty="0" err="1"/>
              <a:t>Psychosocial</a:t>
            </a:r>
            <a:r>
              <a:rPr lang="de-DE" sz="800" dirty="0"/>
              <a:t> and </a:t>
            </a:r>
            <a:r>
              <a:rPr lang="de-DE" sz="800" dirty="0" err="1"/>
              <a:t>physical</a:t>
            </a:r>
            <a:r>
              <a:rPr lang="de-DE" sz="800" dirty="0"/>
              <a:t> </a:t>
            </a:r>
            <a:r>
              <a:rPr lang="de-DE" sz="800" dirty="0" err="1"/>
              <a:t>outcome</a:t>
            </a:r>
            <a:r>
              <a:rPr lang="de-DE" sz="800" dirty="0"/>
              <a:t> </a:t>
            </a:r>
          </a:p>
          <a:p>
            <a:pPr marL="0" indent="0">
              <a:buNone/>
            </a:pPr>
            <a:r>
              <a:rPr lang="de-DE" sz="800" dirty="0" err="1"/>
              <a:t>following</a:t>
            </a:r>
            <a:r>
              <a:rPr lang="de-DE" sz="800" dirty="0"/>
              <a:t> </a:t>
            </a:r>
            <a:r>
              <a:rPr lang="de-DE" sz="800" dirty="0" err="1"/>
              <a:t>kidney</a:t>
            </a:r>
            <a:r>
              <a:rPr lang="de-DE" sz="800" dirty="0"/>
              <a:t> </a:t>
            </a:r>
            <a:r>
              <a:rPr lang="de-DE" sz="800" dirty="0" err="1"/>
              <a:t>donation</a:t>
            </a:r>
            <a:r>
              <a:rPr lang="de-DE" sz="800" dirty="0"/>
              <a:t>-a </a:t>
            </a:r>
            <a:r>
              <a:rPr lang="de-DE" sz="800" dirty="0" err="1"/>
              <a:t>retrospective</a:t>
            </a:r>
            <a:r>
              <a:rPr lang="de-DE" sz="800" dirty="0"/>
              <a:t> </a:t>
            </a:r>
            <a:r>
              <a:rPr lang="de-DE" sz="800" dirty="0" err="1"/>
              <a:t>analysis</a:t>
            </a:r>
            <a:r>
              <a:rPr lang="de-DE" sz="800" dirty="0"/>
              <a:t>. Transplant </a:t>
            </a:r>
            <a:r>
              <a:rPr lang="de-DE" sz="800" dirty="0" err="1"/>
              <a:t>Int</a:t>
            </a:r>
            <a:r>
              <a:rPr lang="de-DE" sz="800" dirty="0"/>
              <a:t> 2015;28: 416-428 </a:t>
            </a:r>
          </a:p>
          <a:p>
            <a:pPr marL="0" indent="0">
              <a:buNone/>
            </a:pPr>
            <a:r>
              <a:rPr lang="de-DE" sz="800" dirty="0"/>
              <a:t>9. </a:t>
            </a:r>
            <a:r>
              <a:rPr lang="de-DE" sz="800" dirty="0" err="1"/>
              <a:t>Mjoen</a:t>
            </a:r>
            <a:r>
              <a:rPr lang="de-DE" sz="800" dirty="0"/>
              <a:t> G, </a:t>
            </a:r>
            <a:r>
              <a:rPr lang="de-DE" sz="800" dirty="0" err="1"/>
              <a:t>Stavem</a:t>
            </a:r>
            <a:r>
              <a:rPr lang="de-DE" sz="800" dirty="0"/>
              <a:t> K, </a:t>
            </a:r>
            <a:r>
              <a:rPr lang="de-DE" sz="800" dirty="0" err="1"/>
              <a:t>Westlie</a:t>
            </a:r>
            <a:r>
              <a:rPr lang="de-DE" sz="800" dirty="0"/>
              <a:t> L, et al. Quality </a:t>
            </a:r>
            <a:r>
              <a:rPr lang="de-DE" sz="800" dirty="0" err="1"/>
              <a:t>of</a:t>
            </a:r>
            <a:r>
              <a:rPr lang="de-DE" sz="800" dirty="0"/>
              <a:t> </a:t>
            </a:r>
            <a:r>
              <a:rPr lang="de-DE" sz="800" dirty="0" err="1"/>
              <a:t>life</a:t>
            </a:r>
            <a:r>
              <a:rPr lang="de-DE" sz="800" dirty="0"/>
              <a:t> in </a:t>
            </a:r>
            <a:r>
              <a:rPr lang="de-DE" sz="800" dirty="0" err="1"/>
              <a:t>kidney</a:t>
            </a:r>
            <a:r>
              <a:rPr lang="de-DE" sz="800" dirty="0"/>
              <a:t> </a:t>
            </a:r>
            <a:r>
              <a:rPr lang="de-DE" sz="800" dirty="0" err="1"/>
              <a:t>donors</a:t>
            </a:r>
            <a:r>
              <a:rPr lang="de-DE" sz="800" dirty="0"/>
              <a:t>. Am J </a:t>
            </a:r>
            <a:r>
              <a:rPr lang="de-DE" sz="800" dirty="0" err="1"/>
              <a:t>Transpl</a:t>
            </a:r>
            <a:r>
              <a:rPr lang="de-DE" sz="800" dirty="0"/>
              <a:t> </a:t>
            </a:r>
          </a:p>
          <a:p>
            <a:pPr marL="0" indent="0">
              <a:buNone/>
            </a:pPr>
            <a:r>
              <a:rPr lang="de-DE" sz="800" dirty="0"/>
              <a:t>2011; 11: 1315-1319 </a:t>
            </a:r>
          </a:p>
          <a:p>
            <a:pPr marL="0" indent="0">
              <a:buNone/>
            </a:pPr>
            <a:r>
              <a:rPr lang="de-DE" sz="800" dirty="0"/>
              <a:t>20  </a:t>
            </a:r>
          </a:p>
          <a:p>
            <a:pPr marL="0" indent="0">
              <a:buNone/>
            </a:pPr>
            <a:r>
              <a:rPr lang="de-DE" sz="800" dirty="0"/>
              <a:t>10. Biller-</a:t>
            </a:r>
            <a:r>
              <a:rPr lang="de-DE" sz="800" dirty="0" err="1"/>
              <a:t>Andorno</a:t>
            </a:r>
            <a:r>
              <a:rPr lang="de-DE" sz="800" dirty="0"/>
              <a:t> N. Gender </a:t>
            </a:r>
            <a:r>
              <a:rPr lang="de-DE" sz="800" dirty="0" err="1"/>
              <a:t>imbalance</a:t>
            </a:r>
            <a:r>
              <a:rPr lang="de-DE" sz="800" dirty="0"/>
              <a:t> in </a:t>
            </a:r>
            <a:r>
              <a:rPr lang="de-DE" sz="800" dirty="0" err="1"/>
              <a:t>living</a:t>
            </a:r>
            <a:r>
              <a:rPr lang="de-DE" sz="800" dirty="0"/>
              <a:t> </a:t>
            </a:r>
            <a:r>
              <a:rPr lang="de-DE" sz="800" dirty="0" err="1"/>
              <a:t>organ</a:t>
            </a:r>
            <a:r>
              <a:rPr lang="de-DE" sz="800" dirty="0"/>
              <a:t> </a:t>
            </a:r>
            <a:r>
              <a:rPr lang="de-DE" sz="800" dirty="0" err="1"/>
              <a:t>donation</a:t>
            </a:r>
            <a:r>
              <a:rPr lang="de-DE" sz="800" dirty="0"/>
              <a:t>. </a:t>
            </a:r>
            <a:r>
              <a:rPr lang="de-DE" sz="800" dirty="0" err="1"/>
              <a:t>Med</a:t>
            </a:r>
            <a:r>
              <a:rPr lang="de-DE" sz="800" dirty="0"/>
              <a:t> Health Care Phil </a:t>
            </a:r>
          </a:p>
          <a:p>
            <a:pPr marL="0" indent="0">
              <a:buNone/>
            </a:pPr>
            <a:r>
              <a:rPr lang="de-DE" sz="800" dirty="0"/>
              <a:t>2002; 5: 199-204 </a:t>
            </a:r>
          </a:p>
          <a:p>
            <a:pPr marL="0" indent="0">
              <a:buNone/>
            </a:pPr>
            <a:r>
              <a:rPr lang="de-DE" sz="800" dirty="0"/>
              <a:t>11. </a:t>
            </a:r>
            <a:r>
              <a:rPr lang="de-DE" sz="800" dirty="0" err="1"/>
              <a:t>Mjoen</a:t>
            </a:r>
            <a:r>
              <a:rPr lang="de-DE" sz="800" dirty="0"/>
              <a:t> G, </a:t>
            </a:r>
            <a:r>
              <a:rPr lang="de-DE" sz="800" dirty="0" err="1"/>
              <a:t>Midtvedt</a:t>
            </a:r>
            <a:r>
              <a:rPr lang="de-DE" sz="800" dirty="0"/>
              <a:t> K, Holme I, et al. </a:t>
            </a:r>
            <a:r>
              <a:rPr lang="de-DE" sz="800" dirty="0" err="1"/>
              <a:t>One</a:t>
            </a:r>
            <a:r>
              <a:rPr lang="de-DE" sz="800" dirty="0"/>
              <a:t>- and </a:t>
            </a:r>
            <a:r>
              <a:rPr lang="de-DE" sz="800" dirty="0" err="1"/>
              <a:t>five-year</a:t>
            </a:r>
            <a:r>
              <a:rPr lang="de-DE" sz="800" dirty="0"/>
              <a:t> follow-</a:t>
            </a:r>
            <a:r>
              <a:rPr lang="de-DE" sz="800" dirty="0" err="1"/>
              <a:t>ups</a:t>
            </a:r>
            <a:r>
              <a:rPr lang="de-DE" sz="800" dirty="0"/>
              <a:t> on </a:t>
            </a:r>
            <a:r>
              <a:rPr lang="de-DE" sz="800" dirty="0" err="1"/>
              <a:t>blood</a:t>
            </a:r>
            <a:r>
              <a:rPr lang="de-DE" sz="800" dirty="0"/>
              <a:t> </a:t>
            </a:r>
            <a:r>
              <a:rPr lang="de-DE" sz="800" dirty="0" err="1"/>
              <a:t>pressure</a:t>
            </a:r>
            <a:r>
              <a:rPr lang="de-DE" sz="800" dirty="0"/>
              <a:t> </a:t>
            </a:r>
          </a:p>
          <a:p>
            <a:pPr marL="0" indent="0">
              <a:buNone/>
            </a:pPr>
            <a:r>
              <a:rPr lang="de-DE" sz="800" dirty="0"/>
              <a:t>and renal </a:t>
            </a:r>
            <a:r>
              <a:rPr lang="de-DE" sz="800" dirty="0" err="1"/>
              <a:t>function</a:t>
            </a:r>
            <a:r>
              <a:rPr lang="de-DE" sz="800" dirty="0"/>
              <a:t> in </a:t>
            </a:r>
            <a:r>
              <a:rPr lang="de-DE" sz="800" dirty="0" err="1"/>
              <a:t>kidney</a:t>
            </a:r>
            <a:r>
              <a:rPr lang="de-DE" sz="800" dirty="0"/>
              <a:t> </a:t>
            </a:r>
            <a:r>
              <a:rPr lang="de-DE" sz="800" dirty="0" err="1"/>
              <a:t>donors</a:t>
            </a:r>
            <a:r>
              <a:rPr lang="de-DE" sz="800" dirty="0"/>
              <a:t>. </a:t>
            </a:r>
            <a:r>
              <a:rPr lang="de-DE" sz="800" dirty="0" err="1"/>
              <a:t>Transpl</a:t>
            </a:r>
            <a:r>
              <a:rPr lang="de-DE" sz="800" dirty="0"/>
              <a:t> </a:t>
            </a:r>
            <a:r>
              <a:rPr lang="de-DE" sz="800" dirty="0" err="1"/>
              <a:t>Int</a:t>
            </a:r>
            <a:r>
              <a:rPr lang="de-DE" sz="800" dirty="0"/>
              <a:t> 2011; 24: 73-77 </a:t>
            </a:r>
          </a:p>
          <a:p>
            <a:pPr marL="0" indent="0">
              <a:buNone/>
            </a:pPr>
            <a:r>
              <a:rPr lang="de-DE" sz="800" dirty="0"/>
              <a:t>12. Ware JE, Jr., </a:t>
            </a:r>
            <a:r>
              <a:rPr lang="de-DE" sz="800" dirty="0" err="1"/>
              <a:t>Sherbourne</a:t>
            </a:r>
            <a:r>
              <a:rPr lang="de-DE" sz="800" dirty="0"/>
              <a:t> CD. The MOS 36-item </a:t>
            </a:r>
            <a:r>
              <a:rPr lang="de-DE" sz="800" dirty="0" err="1"/>
              <a:t>short</a:t>
            </a:r>
            <a:r>
              <a:rPr lang="de-DE" sz="800" dirty="0"/>
              <a:t>-form </a:t>
            </a:r>
            <a:r>
              <a:rPr lang="de-DE" sz="800" dirty="0" err="1"/>
              <a:t>health</a:t>
            </a:r>
            <a:r>
              <a:rPr lang="de-DE" sz="800" dirty="0"/>
              <a:t> </a:t>
            </a:r>
            <a:r>
              <a:rPr lang="de-DE" sz="800" dirty="0" err="1"/>
              <a:t>survey</a:t>
            </a:r>
            <a:r>
              <a:rPr lang="de-DE" sz="800" dirty="0"/>
              <a:t> (SF-36). I. </a:t>
            </a:r>
          </a:p>
          <a:p>
            <a:pPr marL="0" indent="0">
              <a:buNone/>
            </a:pPr>
            <a:r>
              <a:rPr lang="de-DE" sz="800" dirty="0" err="1"/>
              <a:t>Conceptual</a:t>
            </a:r>
            <a:r>
              <a:rPr lang="de-DE" sz="800" dirty="0"/>
              <a:t> </a:t>
            </a:r>
            <a:r>
              <a:rPr lang="de-DE" sz="800" dirty="0" err="1"/>
              <a:t>framework</a:t>
            </a:r>
            <a:r>
              <a:rPr lang="de-DE" sz="800" dirty="0"/>
              <a:t> and item </a:t>
            </a:r>
            <a:r>
              <a:rPr lang="de-DE" sz="800" dirty="0" err="1"/>
              <a:t>selection</a:t>
            </a:r>
            <a:r>
              <a:rPr lang="de-DE" sz="800" dirty="0"/>
              <a:t>. </a:t>
            </a:r>
            <a:r>
              <a:rPr lang="de-DE" sz="800" dirty="0" err="1"/>
              <a:t>Med</a:t>
            </a:r>
            <a:r>
              <a:rPr lang="de-DE" sz="800" dirty="0"/>
              <a:t> Care 1992; 30: 473-483 </a:t>
            </a:r>
          </a:p>
          <a:p>
            <a:pPr marL="0" indent="0">
              <a:buNone/>
            </a:pPr>
            <a:r>
              <a:rPr lang="de-DE" sz="800" dirty="0"/>
              <a:t>13. </a:t>
            </a:r>
            <a:r>
              <a:rPr lang="de-DE" sz="800" dirty="0" err="1"/>
              <a:t>Ellert</a:t>
            </a:r>
            <a:r>
              <a:rPr lang="de-DE" sz="800" dirty="0"/>
              <a:t> U, Bellach BM. [The SF-36 in </a:t>
            </a:r>
            <a:r>
              <a:rPr lang="de-DE" sz="800" dirty="0" err="1"/>
              <a:t>the</a:t>
            </a:r>
            <a:r>
              <a:rPr lang="de-DE" sz="800" dirty="0"/>
              <a:t> Federal Health Survey--</a:t>
            </a:r>
            <a:r>
              <a:rPr lang="de-DE" sz="800" dirty="0" err="1"/>
              <a:t>description</a:t>
            </a:r>
            <a:r>
              <a:rPr lang="de-DE" sz="800" dirty="0"/>
              <a:t> </a:t>
            </a:r>
            <a:r>
              <a:rPr lang="de-DE" sz="800" dirty="0" err="1"/>
              <a:t>of</a:t>
            </a:r>
            <a:r>
              <a:rPr lang="de-DE" sz="800" dirty="0"/>
              <a:t> a </a:t>
            </a:r>
          </a:p>
          <a:p>
            <a:pPr marL="0" indent="0">
              <a:buNone/>
            </a:pPr>
            <a:r>
              <a:rPr lang="de-DE" sz="800" dirty="0" err="1"/>
              <a:t>current</a:t>
            </a:r>
            <a:r>
              <a:rPr lang="de-DE" sz="800" dirty="0"/>
              <a:t> normal sample]. Gesundheitswesen 1999; 61: 184-190 </a:t>
            </a:r>
          </a:p>
          <a:p>
            <a:pPr marL="0" indent="0">
              <a:buNone/>
            </a:pPr>
            <a:r>
              <a:rPr lang="de-DE" sz="800" dirty="0"/>
              <a:t>14. </a:t>
            </a:r>
            <a:r>
              <a:rPr lang="de-DE" sz="800" dirty="0" err="1"/>
              <a:t>Zigmond</a:t>
            </a:r>
            <a:r>
              <a:rPr lang="de-DE" sz="800" dirty="0"/>
              <a:t> AS, </a:t>
            </a:r>
            <a:r>
              <a:rPr lang="de-DE" sz="800" dirty="0" err="1"/>
              <a:t>Snaith</a:t>
            </a:r>
            <a:r>
              <a:rPr lang="de-DE" sz="800" dirty="0"/>
              <a:t> RP. The </a:t>
            </a:r>
            <a:r>
              <a:rPr lang="de-DE" sz="800" dirty="0" err="1"/>
              <a:t>hospital</a:t>
            </a:r>
            <a:r>
              <a:rPr lang="de-DE" sz="800" dirty="0"/>
              <a:t> </a:t>
            </a:r>
            <a:r>
              <a:rPr lang="de-DE" sz="800" dirty="0" err="1"/>
              <a:t>anxiety</a:t>
            </a:r>
            <a:r>
              <a:rPr lang="de-DE" sz="800" dirty="0"/>
              <a:t> </a:t>
            </a:r>
            <a:r>
              <a:rPr lang="de-DE" sz="800" dirty="0" err="1"/>
              <a:t>and</a:t>
            </a:r>
            <a:r>
              <a:rPr lang="de-DE" sz="800" dirty="0"/>
              <a:t> </a:t>
            </a:r>
            <a:r>
              <a:rPr lang="de-DE" sz="800" dirty="0" err="1"/>
              <a:t>depression</a:t>
            </a:r>
            <a:r>
              <a:rPr lang="de-DE" sz="800" dirty="0"/>
              <a:t> </a:t>
            </a:r>
            <a:r>
              <a:rPr lang="de-DE" sz="800" dirty="0" err="1"/>
              <a:t>scale</a:t>
            </a:r>
            <a:r>
              <a:rPr lang="de-DE" sz="800" dirty="0"/>
              <a:t>. Acta </a:t>
            </a:r>
            <a:r>
              <a:rPr lang="de-DE" sz="800" dirty="0" err="1"/>
              <a:t>Psychiatr</a:t>
            </a:r>
            <a:r>
              <a:rPr lang="de-DE" sz="800" dirty="0"/>
              <a:t> </a:t>
            </a:r>
          </a:p>
          <a:p>
            <a:pPr marL="0" indent="0">
              <a:buNone/>
            </a:pPr>
            <a:r>
              <a:rPr lang="de-DE" sz="800" dirty="0" err="1"/>
              <a:t>Scand</a:t>
            </a:r>
            <a:r>
              <a:rPr lang="de-DE" sz="800" dirty="0"/>
              <a:t> 1983; 67: 361-70 </a:t>
            </a:r>
          </a:p>
          <a:p>
            <a:pPr marL="0" indent="0">
              <a:buNone/>
            </a:pPr>
            <a:r>
              <a:rPr lang="de-DE" sz="800" dirty="0"/>
              <a:t>15. Hinz A, Schwarz R. Angst und Depression in der Allgemeinbevölkerung. </a:t>
            </a:r>
            <a:r>
              <a:rPr lang="de-DE" sz="800" dirty="0" err="1"/>
              <a:t>Psychother</a:t>
            </a:r>
            <a:r>
              <a:rPr lang="de-DE" sz="800" dirty="0"/>
              <a:t> </a:t>
            </a:r>
          </a:p>
          <a:p>
            <a:pPr marL="0" indent="0">
              <a:buNone/>
            </a:pPr>
            <a:r>
              <a:rPr lang="de-DE" sz="800" dirty="0" err="1"/>
              <a:t>Psychosom</a:t>
            </a:r>
            <a:r>
              <a:rPr lang="de-DE" sz="800" dirty="0"/>
              <a:t> </a:t>
            </a:r>
            <a:r>
              <a:rPr lang="de-DE" sz="800" dirty="0" err="1"/>
              <a:t>Med</a:t>
            </a:r>
            <a:r>
              <a:rPr lang="de-DE" sz="800" dirty="0"/>
              <a:t> </a:t>
            </a:r>
            <a:r>
              <a:rPr lang="de-DE" sz="800" dirty="0" err="1"/>
              <a:t>Psychol</a:t>
            </a:r>
            <a:r>
              <a:rPr lang="de-DE" sz="800" dirty="0"/>
              <a:t> 2001; 51: 193-200 </a:t>
            </a:r>
          </a:p>
          <a:p>
            <a:pPr marL="0" indent="0">
              <a:buNone/>
            </a:pPr>
            <a:r>
              <a:rPr lang="de-DE" sz="800" dirty="0"/>
              <a:t>16. </a:t>
            </a:r>
            <a:r>
              <a:rPr lang="de-DE" sz="800" dirty="0" err="1"/>
              <a:t>Smets</a:t>
            </a:r>
            <a:r>
              <a:rPr lang="de-DE" sz="800" dirty="0"/>
              <a:t> EM, </a:t>
            </a:r>
            <a:r>
              <a:rPr lang="de-DE" sz="800" dirty="0" err="1"/>
              <a:t>Garssen</a:t>
            </a:r>
            <a:r>
              <a:rPr lang="de-DE" sz="800" dirty="0"/>
              <a:t> B, </a:t>
            </a:r>
            <a:r>
              <a:rPr lang="de-DE" sz="800" dirty="0" err="1"/>
              <a:t>Bonke</a:t>
            </a:r>
            <a:r>
              <a:rPr lang="de-DE" sz="800" dirty="0"/>
              <a:t> B, De </a:t>
            </a:r>
            <a:r>
              <a:rPr lang="de-DE" sz="800" dirty="0" err="1"/>
              <a:t>Haes</a:t>
            </a:r>
            <a:r>
              <a:rPr lang="de-DE" sz="800" dirty="0"/>
              <a:t> JC. The Multidimensional </a:t>
            </a:r>
            <a:r>
              <a:rPr lang="de-DE" sz="800" dirty="0" err="1"/>
              <a:t>Fatigue</a:t>
            </a:r>
            <a:r>
              <a:rPr lang="de-DE" sz="800" dirty="0"/>
              <a:t> </a:t>
            </a:r>
          </a:p>
          <a:p>
            <a:pPr marL="0" indent="0">
              <a:buNone/>
            </a:pPr>
            <a:r>
              <a:rPr lang="de-DE" sz="800" dirty="0" err="1"/>
              <a:t>Inventory</a:t>
            </a:r>
            <a:r>
              <a:rPr lang="de-DE" sz="800" dirty="0"/>
              <a:t> (MFI) </a:t>
            </a:r>
            <a:r>
              <a:rPr lang="de-DE" sz="800" dirty="0" err="1"/>
              <a:t>psychometric</a:t>
            </a:r>
            <a:r>
              <a:rPr lang="de-DE" sz="800" dirty="0"/>
              <a:t> </a:t>
            </a:r>
            <a:r>
              <a:rPr lang="de-DE" sz="800" dirty="0" err="1"/>
              <a:t>qualities</a:t>
            </a:r>
            <a:r>
              <a:rPr lang="de-DE" sz="800" dirty="0"/>
              <a:t> </a:t>
            </a:r>
            <a:r>
              <a:rPr lang="de-DE" sz="800" dirty="0" err="1"/>
              <a:t>of</a:t>
            </a:r>
            <a:r>
              <a:rPr lang="de-DE" sz="800" dirty="0"/>
              <a:t> an </a:t>
            </a:r>
            <a:r>
              <a:rPr lang="de-DE" sz="800" dirty="0" err="1"/>
              <a:t>instrument</a:t>
            </a:r>
            <a:r>
              <a:rPr lang="de-DE" sz="800" dirty="0"/>
              <a:t> </a:t>
            </a:r>
            <a:r>
              <a:rPr lang="de-DE" sz="800" dirty="0" err="1"/>
              <a:t>to</a:t>
            </a:r>
            <a:r>
              <a:rPr lang="de-DE" sz="800" dirty="0"/>
              <a:t> </a:t>
            </a:r>
            <a:r>
              <a:rPr lang="de-DE" sz="800" dirty="0" err="1"/>
              <a:t>assess</a:t>
            </a:r>
            <a:r>
              <a:rPr lang="de-DE" sz="800" dirty="0"/>
              <a:t> </a:t>
            </a:r>
            <a:r>
              <a:rPr lang="de-DE" sz="800" dirty="0" err="1"/>
              <a:t>fatigue</a:t>
            </a:r>
            <a:r>
              <a:rPr lang="de-DE" sz="800" dirty="0"/>
              <a:t>. J </a:t>
            </a:r>
          </a:p>
          <a:p>
            <a:pPr marL="0" indent="0">
              <a:buNone/>
            </a:pPr>
            <a:r>
              <a:rPr lang="de-DE" sz="800" dirty="0" err="1"/>
              <a:t>Psychosom</a:t>
            </a:r>
            <a:r>
              <a:rPr lang="de-DE" sz="800" dirty="0"/>
              <a:t> Res 1995; 39: 315-325 </a:t>
            </a:r>
          </a:p>
          <a:p>
            <a:pPr marL="0" indent="0">
              <a:buNone/>
            </a:pPr>
            <a:r>
              <a:rPr lang="de-DE" sz="800" dirty="0"/>
              <a:t>17. Schwarz R, Krauss O, Hinz A. </a:t>
            </a:r>
            <a:r>
              <a:rPr lang="de-DE" sz="800" dirty="0" err="1"/>
              <a:t>Fatigue</a:t>
            </a:r>
            <a:r>
              <a:rPr lang="de-DE" sz="800" dirty="0"/>
              <a:t> in </a:t>
            </a:r>
            <a:r>
              <a:rPr lang="de-DE" sz="800" dirty="0" err="1"/>
              <a:t>the</a:t>
            </a:r>
            <a:r>
              <a:rPr lang="de-DE" sz="800" dirty="0"/>
              <a:t> </a:t>
            </a:r>
            <a:r>
              <a:rPr lang="de-DE" sz="800" dirty="0" err="1"/>
              <a:t>general</a:t>
            </a:r>
            <a:r>
              <a:rPr lang="de-DE" sz="800" dirty="0"/>
              <a:t> </a:t>
            </a:r>
            <a:r>
              <a:rPr lang="de-DE" sz="800" dirty="0" err="1"/>
              <a:t>population</a:t>
            </a:r>
            <a:r>
              <a:rPr lang="de-DE" sz="800" dirty="0"/>
              <a:t>. Onkologie 2003; 26: </a:t>
            </a:r>
          </a:p>
          <a:p>
            <a:pPr marL="0" indent="0">
              <a:buNone/>
            </a:pPr>
            <a:r>
              <a:rPr lang="de-DE" sz="800" dirty="0"/>
              <a:t>140-144 </a:t>
            </a:r>
          </a:p>
          <a:p>
            <a:pPr marL="0" indent="0">
              <a:buNone/>
            </a:pPr>
            <a:endParaRPr lang="de-DE" sz="800" dirty="0"/>
          </a:p>
          <a:p>
            <a:endParaRPr lang="de-DE" sz="800" dirty="0"/>
          </a:p>
        </p:txBody>
      </p:sp>
      <p:sp>
        <p:nvSpPr>
          <p:cNvPr id="5" name="Inhaltsplatzhalter 4">
            <a:extLst>
              <a:ext uri="{FF2B5EF4-FFF2-40B4-BE49-F238E27FC236}">
                <a16:creationId xmlns:a16="http://schemas.microsoft.com/office/drawing/2014/main" id="{3FBE8CA6-608E-40D0-97FC-BF1CC0F12B14}"/>
              </a:ext>
            </a:extLst>
          </p:cNvPr>
          <p:cNvSpPr>
            <a:spLocks noGrp="1"/>
          </p:cNvSpPr>
          <p:nvPr>
            <p:ph sz="half" idx="2"/>
          </p:nvPr>
        </p:nvSpPr>
        <p:spPr>
          <a:xfrm>
            <a:off x="4691270" y="1152937"/>
            <a:ext cx="4002156" cy="5420140"/>
          </a:xfrm>
        </p:spPr>
        <p:txBody>
          <a:bodyPr>
            <a:normAutofit fontScale="92500" lnSpcReduction="20000"/>
          </a:bodyPr>
          <a:lstStyle/>
          <a:p>
            <a:pPr marL="0" indent="0">
              <a:buNone/>
            </a:pPr>
            <a:r>
              <a:rPr lang="de-DE" sz="800" dirty="0"/>
              <a:t>18. </a:t>
            </a:r>
            <a:r>
              <a:rPr lang="de-DE" sz="800" dirty="0" err="1"/>
              <a:t>Wagnild</a:t>
            </a:r>
            <a:r>
              <a:rPr lang="de-DE" sz="800" dirty="0"/>
              <a:t> GM, Young HM. Development and </a:t>
            </a:r>
            <a:r>
              <a:rPr lang="de-DE" sz="800" dirty="0" err="1"/>
              <a:t>psychometric</a:t>
            </a:r>
            <a:r>
              <a:rPr lang="de-DE" sz="800" dirty="0"/>
              <a:t> </a:t>
            </a:r>
            <a:r>
              <a:rPr lang="de-DE" sz="800" dirty="0" err="1"/>
              <a:t>evaluation</a:t>
            </a:r>
            <a:r>
              <a:rPr lang="de-DE" sz="800" dirty="0"/>
              <a:t> </a:t>
            </a:r>
            <a:r>
              <a:rPr lang="de-DE" sz="800" dirty="0" err="1"/>
              <a:t>of</a:t>
            </a:r>
            <a:r>
              <a:rPr lang="de-DE" sz="800" dirty="0"/>
              <a:t> </a:t>
            </a:r>
            <a:r>
              <a:rPr lang="de-DE" sz="800" dirty="0" err="1"/>
              <a:t>the</a:t>
            </a:r>
            <a:r>
              <a:rPr lang="de-DE" sz="800" dirty="0"/>
              <a:t> </a:t>
            </a:r>
          </a:p>
          <a:p>
            <a:pPr marL="0" indent="0">
              <a:buNone/>
            </a:pPr>
            <a:r>
              <a:rPr lang="de-DE" sz="800" dirty="0" err="1"/>
              <a:t>Resilience</a:t>
            </a:r>
            <a:r>
              <a:rPr lang="de-DE" sz="800" dirty="0"/>
              <a:t> </a:t>
            </a:r>
            <a:r>
              <a:rPr lang="de-DE" sz="800" dirty="0" err="1"/>
              <a:t>Scale</a:t>
            </a:r>
            <a:r>
              <a:rPr lang="de-DE" sz="800" dirty="0"/>
              <a:t>. J Nurs </a:t>
            </a:r>
            <a:r>
              <a:rPr lang="de-DE" sz="800" dirty="0" err="1"/>
              <a:t>Meas</a:t>
            </a:r>
            <a:r>
              <a:rPr lang="de-DE" sz="800" dirty="0"/>
              <a:t> 1993; 1: 165-178 </a:t>
            </a:r>
          </a:p>
          <a:p>
            <a:pPr marL="0" indent="0">
              <a:buNone/>
            </a:pPr>
            <a:r>
              <a:rPr lang="de-DE" sz="800" dirty="0"/>
              <a:t>19. </a:t>
            </a:r>
            <a:r>
              <a:rPr lang="de-DE" sz="800" dirty="0" err="1"/>
              <a:t>Leppert</a:t>
            </a:r>
            <a:r>
              <a:rPr lang="de-DE" sz="800" dirty="0"/>
              <a:t> K, Koch, B., Brähler, E., Strauß, B. Die </a:t>
            </a:r>
            <a:r>
              <a:rPr lang="de-DE" sz="800" dirty="0" err="1"/>
              <a:t>Resilienzskala</a:t>
            </a:r>
            <a:r>
              <a:rPr lang="de-DE" sz="800" dirty="0"/>
              <a:t> (RS) - Überprüfung </a:t>
            </a:r>
          </a:p>
          <a:p>
            <a:pPr marL="0" indent="0">
              <a:buNone/>
            </a:pPr>
            <a:r>
              <a:rPr lang="de-DE" sz="800" dirty="0"/>
              <a:t>der Langform RS-25 und einer Kurzform RS-13. Klinische Diagnostik und Evaluation </a:t>
            </a:r>
          </a:p>
          <a:p>
            <a:pPr marL="0" indent="0">
              <a:buNone/>
            </a:pPr>
            <a:r>
              <a:rPr lang="de-DE" sz="800" dirty="0"/>
              <a:t>2008;22: 226-243  </a:t>
            </a:r>
          </a:p>
          <a:p>
            <a:pPr marL="0" indent="0">
              <a:buNone/>
            </a:pPr>
            <a:r>
              <a:rPr lang="de-DE" sz="800" dirty="0"/>
              <a:t>20. Meyer K, Wahl AK, </a:t>
            </a:r>
            <a:r>
              <a:rPr lang="de-DE" sz="800" dirty="0" err="1"/>
              <a:t>Bjork</a:t>
            </a:r>
            <a:r>
              <a:rPr lang="de-DE" sz="800" dirty="0"/>
              <a:t> IT, </a:t>
            </a:r>
            <a:r>
              <a:rPr lang="de-DE" sz="800" dirty="0" err="1"/>
              <a:t>Wisloff</a:t>
            </a:r>
            <a:r>
              <a:rPr lang="de-DE" sz="800" dirty="0"/>
              <a:t> T, Hartmann A, Andersen MH. Long-term, </a:t>
            </a:r>
          </a:p>
          <a:p>
            <a:pPr marL="0" indent="0">
              <a:buNone/>
            </a:pPr>
            <a:r>
              <a:rPr lang="de-DE" sz="800" dirty="0" err="1"/>
              <a:t>self-reported</a:t>
            </a:r>
            <a:r>
              <a:rPr lang="de-DE" sz="800" dirty="0"/>
              <a:t> </a:t>
            </a:r>
            <a:r>
              <a:rPr lang="de-DE" sz="800" dirty="0" err="1"/>
              <a:t>health</a:t>
            </a:r>
            <a:r>
              <a:rPr lang="de-DE" sz="800" dirty="0"/>
              <a:t> </a:t>
            </a:r>
            <a:r>
              <a:rPr lang="de-DE" sz="800" dirty="0" err="1"/>
              <a:t>outcomes</a:t>
            </a:r>
            <a:r>
              <a:rPr lang="de-DE" sz="800" dirty="0"/>
              <a:t> in </a:t>
            </a:r>
            <a:r>
              <a:rPr lang="de-DE" sz="800" dirty="0" err="1"/>
              <a:t>kidney</a:t>
            </a:r>
            <a:r>
              <a:rPr lang="de-DE" sz="800" dirty="0"/>
              <a:t> </a:t>
            </a:r>
            <a:r>
              <a:rPr lang="de-DE" sz="800" dirty="0" err="1"/>
              <a:t>donors</a:t>
            </a:r>
            <a:r>
              <a:rPr lang="de-DE" sz="800" dirty="0"/>
              <a:t>. BMC </a:t>
            </a:r>
            <a:r>
              <a:rPr lang="de-DE" sz="800" dirty="0" err="1"/>
              <a:t>Nephrol</a:t>
            </a:r>
            <a:r>
              <a:rPr lang="de-DE" sz="800" dirty="0"/>
              <a:t> 2016; 17: 8 </a:t>
            </a:r>
          </a:p>
          <a:p>
            <a:pPr marL="0" indent="0">
              <a:buNone/>
            </a:pPr>
            <a:r>
              <a:rPr lang="de-DE" sz="800" dirty="0"/>
              <a:t>21  </a:t>
            </a:r>
          </a:p>
          <a:p>
            <a:pPr marL="0" indent="0">
              <a:buNone/>
            </a:pPr>
            <a:r>
              <a:rPr lang="de-DE" sz="800" dirty="0"/>
              <a:t>21. de Groot IB, </a:t>
            </a:r>
            <a:r>
              <a:rPr lang="de-DE" sz="800" dirty="0" err="1"/>
              <a:t>Stiggelbout</a:t>
            </a:r>
            <a:r>
              <a:rPr lang="de-DE" sz="800" dirty="0"/>
              <a:t> AM, van der </a:t>
            </a:r>
            <a:r>
              <a:rPr lang="de-DE" sz="800" dirty="0" err="1"/>
              <a:t>Boog</a:t>
            </a:r>
            <a:r>
              <a:rPr lang="de-DE" sz="800" dirty="0"/>
              <a:t> PJ, </a:t>
            </a:r>
            <a:r>
              <a:rPr lang="de-DE" sz="800" dirty="0" err="1"/>
              <a:t>Baranski</a:t>
            </a:r>
            <a:r>
              <a:rPr lang="de-DE" sz="800" dirty="0"/>
              <a:t> AG, </a:t>
            </a:r>
            <a:r>
              <a:rPr lang="de-DE" sz="800" dirty="0" err="1"/>
              <a:t>Marang</a:t>
            </a:r>
            <a:r>
              <a:rPr lang="de-DE" sz="800" dirty="0"/>
              <a:t>-van de </a:t>
            </a:r>
            <a:r>
              <a:rPr lang="de-DE" sz="800" dirty="0" err="1"/>
              <a:t>Mheen</a:t>
            </a:r>
            <a:r>
              <a:rPr lang="de-DE" sz="800" dirty="0"/>
              <a:t> </a:t>
            </a:r>
          </a:p>
          <a:p>
            <a:pPr marL="0" indent="0">
              <a:buNone/>
            </a:pPr>
            <a:r>
              <a:rPr lang="de-DE" sz="800" dirty="0"/>
              <a:t>PJ. </a:t>
            </a:r>
            <a:r>
              <a:rPr lang="de-DE" sz="800" dirty="0" err="1"/>
              <a:t>Reduced</a:t>
            </a:r>
            <a:r>
              <a:rPr lang="de-DE" sz="800" dirty="0"/>
              <a:t> </a:t>
            </a:r>
            <a:r>
              <a:rPr lang="de-DE" sz="800" dirty="0" err="1"/>
              <a:t>quality</a:t>
            </a:r>
            <a:r>
              <a:rPr lang="de-DE" sz="800" dirty="0"/>
              <a:t> </a:t>
            </a:r>
            <a:r>
              <a:rPr lang="de-DE" sz="800" dirty="0" err="1"/>
              <a:t>of</a:t>
            </a:r>
            <a:r>
              <a:rPr lang="de-DE" sz="800" dirty="0"/>
              <a:t> </a:t>
            </a:r>
            <a:r>
              <a:rPr lang="de-DE" sz="800" dirty="0" err="1"/>
              <a:t>life</a:t>
            </a:r>
            <a:r>
              <a:rPr lang="de-DE" sz="800" dirty="0"/>
              <a:t> in </a:t>
            </a:r>
            <a:r>
              <a:rPr lang="de-DE" sz="800" dirty="0" err="1"/>
              <a:t>living</a:t>
            </a:r>
            <a:r>
              <a:rPr lang="de-DE" sz="800" dirty="0"/>
              <a:t> </a:t>
            </a:r>
            <a:r>
              <a:rPr lang="de-DE" sz="800" dirty="0" err="1"/>
              <a:t>kidney</a:t>
            </a:r>
            <a:r>
              <a:rPr lang="de-DE" sz="800" dirty="0"/>
              <a:t> </a:t>
            </a:r>
            <a:r>
              <a:rPr lang="de-DE" sz="800" dirty="0" err="1"/>
              <a:t>donors</a:t>
            </a:r>
            <a:r>
              <a:rPr lang="de-DE" sz="800" dirty="0"/>
              <a:t>: </a:t>
            </a:r>
            <a:r>
              <a:rPr lang="de-DE" sz="800" dirty="0" err="1"/>
              <a:t>association</a:t>
            </a:r>
            <a:r>
              <a:rPr lang="de-DE" sz="800" dirty="0"/>
              <a:t> </a:t>
            </a:r>
            <a:r>
              <a:rPr lang="de-DE" sz="800" dirty="0" err="1"/>
              <a:t>with</a:t>
            </a:r>
            <a:r>
              <a:rPr lang="de-DE" sz="800" dirty="0"/>
              <a:t> </a:t>
            </a:r>
            <a:r>
              <a:rPr lang="de-DE" sz="800" dirty="0" err="1"/>
              <a:t>fatigue</a:t>
            </a:r>
            <a:r>
              <a:rPr lang="de-DE" sz="800" dirty="0"/>
              <a:t>, </a:t>
            </a:r>
            <a:r>
              <a:rPr lang="de-DE" sz="800" dirty="0" err="1"/>
              <a:t>societal</a:t>
            </a:r>
            <a:r>
              <a:rPr lang="de-DE" sz="800" dirty="0"/>
              <a:t> </a:t>
            </a:r>
          </a:p>
          <a:p>
            <a:pPr marL="0" indent="0">
              <a:buNone/>
            </a:pPr>
            <a:r>
              <a:rPr lang="de-DE" sz="800" dirty="0" err="1"/>
              <a:t>participation</a:t>
            </a:r>
            <a:r>
              <a:rPr lang="de-DE" sz="800" dirty="0"/>
              <a:t> and </a:t>
            </a:r>
            <a:r>
              <a:rPr lang="de-DE" sz="800" dirty="0" err="1"/>
              <a:t>pre-donation</a:t>
            </a:r>
            <a:r>
              <a:rPr lang="de-DE" sz="800" dirty="0"/>
              <a:t> variables. </a:t>
            </a:r>
            <a:r>
              <a:rPr lang="de-DE" sz="800" dirty="0" err="1"/>
              <a:t>Transpl</a:t>
            </a:r>
            <a:r>
              <a:rPr lang="de-DE" sz="800" dirty="0"/>
              <a:t> </a:t>
            </a:r>
            <a:r>
              <a:rPr lang="de-DE" sz="800" dirty="0" err="1"/>
              <a:t>Int</a:t>
            </a:r>
            <a:r>
              <a:rPr lang="de-DE" sz="800" dirty="0"/>
              <a:t> 2012; 25: 967-975 </a:t>
            </a:r>
          </a:p>
          <a:p>
            <a:pPr marL="0" indent="0">
              <a:buNone/>
            </a:pPr>
            <a:r>
              <a:rPr lang="de-DE" sz="800" dirty="0"/>
              <a:t>22. </a:t>
            </a:r>
            <a:r>
              <a:rPr lang="de-DE" sz="800" dirty="0" err="1"/>
              <a:t>Dols</a:t>
            </a:r>
            <a:r>
              <a:rPr lang="de-DE" sz="800" dirty="0"/>
              <a:t> LF, Kok NF, </a:t>
            </a:r>
            <a:r>
              <a:rPr lang="de-DE" sz="800" dirty="0" err="1"/>
              <a:t>Roodnat</a:t>
            </a:r>
            <a:r>
              <a:rPr lang="de-DE" sz="800" dirty="0"/>
              <a:t> JI, et al. Living </a:t>
            </a:r>
            <a:r>
              <a:rPr lang="de-DE" sz="800" dirty="0" err="1"/>
              <a:t>kidney</a:t>
            </a:r>
            <a:r>
              <a:rPr lang="de-DE" sz="800" dirty="0"/>
              <a:t> </a:t>
            </a:r>
            <a:r>
              <a:rPr lang="de-DE" sz="800" dirty="0" err="1"/>
              <a:t>donors</a:t>
            </a:r>
            <a:r>
              <a:rPr lang="de-DE" sz="800" dirty="0"/>
              <a:t>: </a:t>
            </a:r>
            <a:r>
              <a:rPr lang="de-DE" sz="800" dirty="0" err="1"/>
              <a:t>impact</a:t>
            </a:r>
            <a:r>
              <a:rPr lang="de-DE" sz="800" dirty="0"/>
              <a:t> </a:t>
            </a:r>
            <a:r>
              <a:rPr lang="de-DE" sz="800" dirty="0" err="1"/>
              <a:t>of</a:t>
            </a:r>
            <a:r>
              <a:rPr lang="de-DE" sz="800" dirty="0"/>
              <a:t> </a:t>
            </a:r>
            <a:r>
              <a:rPr lang="de-DE" sz="800" dirty="0" err="1"/>
              <a:t>age</a:t>
            </a:r>
            <a:r>
              <a:rPr lang="de-DE" sz="800" dirty="0"/>
              <a:t> on </a:t>
            </a:r>
            <a:r>
              <a:rPr lang="de-DE" sz="800" dirty="0" err="1"/>
              <a:t>long</a:t>
            </a:r>
            <a:r>
              <a:rPr lang="de-DE" sz="800" dirty="0"/>
              <a:t>-term </a:t>
            </a:r>
          </a:p>
          <a:p>
            <a:pPr marL="0" indent="0">
              <a:buNone/>
            </a:pPr>
            <a:r>
              <a:rPr lang="de-DE" sz="800" dirty="0" err="1"/>
              <a:t>safety</a:t>
            </a:r>
            <a:r>
              <a:rPr lang="de-DE" sz="800" dirty="0"/>
              <a:t>. J Am </a:t>
            </a:r>
            <a:r>
              <a:rPr lang="de-DE" sz="800" dirty="0" err="1"/>
              <a:t>Transpl</a:t>
            </a:r>
            <a:r>
              <a:rPr lang="de-DE" sz="800" dirty="0"/>
              <a:t> 2011; 11: 737-742 </a:t>
            </a:r>
          </a:p>
          <a:p>
            <a:pPr marL="0" indent="0">
              <a:buNone/>
            </a:pPr>
            <a:r>
              <a:rPr lang="de-DE" sz="800" dirty="0"/>
              <a:t>23. Neuhauser H, Thamm M, </a:t>
            </a:r>
            <a:r>
              <a:rPr lang="de-DE" sz="800" dirty="0" err="1"/>
              <a:t>Ellert</a:t>
            </a:r>
            <a:r>
              <a:rPr lang="de-DE" sz="800" dirty="0"/>
              <a:t> U. [Blood </a:t>
            </a:r>
            <a:r>
              <a:rPr lang="de-DE" sz="800" dirty="0" err="1"/>
              <a:t>pressure</a:t>
            </a:r>
            <a:r>
              <a:rPr lang="de-DE" sz="800" dirty="0"/>
              <a:t> in Germany 2008-2011: </a:t>
            </a:r>
            <a:r>
              <a:rPr lang="de-DE" sz="800" dirty="0" err="1"/>
              <a:t>results</a:t>
            </a:r>
            <a:r>
              <a:rPr lang="de-DE" sz="800" dirty="0"/>
              <a:t> </a:t>
            </a:r>
            <a:r>
              <a:rPr lang="de-DE" sz="800" dirty="0" err="1"/>
              <a:t>of</a:t>
            </a:r>
            <a:r>
              <a:rPr lang="de-DE" sz="800" dirty="0"/>
              <a:t> </a:t>
            </a:r>
          </a:p>
          <a:p>
            <a:pPr marL="0" indent="0">
              <a:buNone/>
            </a:pPr>
            <a:r>
              <a:rPr lang="de-DE" sz="800" dirty="0" err="1"/>
              <a:t>the</a:t>
            </a:r>
            <a:r>
              <a:rPr lang="de-DE" sz="800" dirty="0"/>
              <a:t> German Health Interview and Examination Survey </a:t>
            </a:r>
            <a:r>
              <a:rPr lang="de-DE" sz="800" dirty="0" err="1"/>
              <a:t>for</a:t>
            </a:r>
            <a:r>
              <a:rPr lang="de-DE" sz="800" dirty="0"/>
              <a:t> </a:t>
            </a:r>
            <a:r>
              <a:rPr lang="de-DE" sz="800" dirty="0" err="1"/>
              <a:t>Adults</a:t>
            </a:r>
            <a:r>
              <a:rPr lang="de-DE" sz="800" dirty="0"/>
              <a:t> (DEGS1)]. </a:t>
            </a:r>
          </a:p>
          <a:p>
            <a:pPr marL="0" indent="0">
              <a:buNone/>
            </a:pPr>
            <a:r>
              <a:rPr lang="de-DE" sz="800" dirty="0"/>
              <a:t>Bundesgesundheitsblatt, Gesundheitsforschung, Gesundheitsschutz 2013; 56: 795-801 </a:t>
            </a:r>
          </a:p>
          <a:p>
            <a:pPr marL="0" indent="0">
              <a:buNone/>
            </a:pPr>
            <a:r>
              <a:rPr lang="de-DE" sz="800" dirty="0"/>
              <a:t>24. </a:t>
            </a:r>
            <a:r>
              <a:rPr lang="de-DE" sz="800" dirty="0" err="1"/>
              <a:t>Levey</a:t>
            </a:r>
            <a:r>
              <a:rPr lang="de-DE" sz="800" dirty="0"/>
              <a:t> AS, Stevens LA, Schmid CH. A New </a:t>
            </a:r>
            <a:r>
              <a:rPr lang="de-DE" sz="800" dirty="0" err="1"/>
              <a:t>Equation</a:t>
            </a:r>
            <a:r>
              <a:rPr lang="de-DE" sz="800" dirty="0"/>
              <a:t> </a:t>
            </a:r>
            <a:r>
              <a:rPr lang="de-DE" sz="800" dirty="0" err="1"/>
              <a:t>to</a:t>
            </a:r>
            <a:r>
              <a:rPr lang="de-DE" sz="800" dirty="0"/>
              <a:t> </a:t>
            </a:r>
            <a:r>
              <a:rPr lang="de-DE" sz="800" dirty="0" err="1"/>
              <a:t>Estimate</a:t>
            </a:r>
            <a:r>
              <a:rPr lang="de-DE" sz="800" dirty="0"/>
              <a:t> </a:t>
            </a:r>
            <a:r>
              <a:rPr lang="de-DE" sz="800" dirty="0" err="1"/>
              <a:t>Glomerular</a:t>
            </a:r>
            <a:r>
              <a:rPr lang="de-DE" sz="800" dirty="0"/>
              <a:t> </a:t>
            </a:r>
          </a:p>
          <a:p>
            <a:pPr marL="0" indent="0">
              <a:buNone/>
            </a:pPr>
            <a:r>
              <a:rPr lang="de-DE" sz="800" dirty="0"/>
              <a:t>Filtration Rate. Ann Intern </a:t>
            </a:r>
            <a:r>
              <a:rPr lang="de-DE" sz="800" dirty="0" err="1"/>
              <a:t>Med</a:t>
            </a:r>
            <a:r>
              <a:rPr lang="de-DE" sz="800" dirty="0"/>
              <a:t> 2009; 150: 604-612 </a:t>
            </a:r>
          </a:p>
          <a:p>
            <a:pPr marL="0" indent="0">
              <a:buNone/>
            </a:pPr>
            <a:r>
              <a:rPr lang="de-DE" sz="800" dirty="0"/>
              <a:t>25. Gossmann J, Wilhelm A, Kachel HG, et al. Long-term </a:t>
            </a:r>
            <a:r>
              <a:rPr lang="de-DE" sz="800" dirty="0" err="1"/>
              <a:t>consequences</a:t>
            </a:r>
            <a:r>
              <a:rPr lang="de-DE" sz="800" dirty="0"/>
              <a:t> </a:t>
            </a:r>
            <a:r>
              <a:rPr lang="de-DE" sz="800" dirty="0" err="1"/>
              <a:t>of</a:t>
            </a:r>
            <a:r>
              <a:rPr lang="de-DE" sz="800" dirty="0"/>
              <a:t> live </a:t>
            </a:r>
            <a:r>
              <a:rPr lang="de-DE" sz="800" dirty="0" err="1"/>
              <a:t>kidney</a:t>
            </a:r>
            <a:r>
              <a:rPr lang="de-DE" sz="800" dirty="0"/>
              <a:t> </a:t>
            </a:r>
          </a:p>
          <a:p>
            <a:pPr marL="0" indent="0">
              <a:buNone/>
            </a:pPr>
            <a:r>
              <a:rPr lang="de-DE" sz="800" dirty="0" err="1"/>
              <a:t>donation</a:t>
            </a:r>
            <a:r>
              <a:rPr lang="de-DE" sz="800" dirty="0"/>
              <a:t> follow-</a:t>
            </a:r>
            <a:r>
              <a:rPr lang="de-DE" sz="800" dirty="0" err="1"/>
              <a:t>up</a:t>
            </a:r>
            <a:r>
              <a:rPr lang="de-DE" sz="800" dirty="0"/>
              <a:t> in 93% </a:t>
            </a:r>
            <a:r>
              <a:rPr lang="de-DE" sz="800" dirty="0" err="1"/>
              <a:t>of</a:t>
            </a:r>
            <a:r>
              <a:rPr lang="de-DE" sz="800" dirty="0"/>
              <a:t> </a:t>
            </a:r>
            <a:r>
              <a:rPr lang="de-DE" sz="800" dirty="0" err="1"/>
              <a:t>living</a:t>
            </a:r>
            <a:r>
              <a:rPr lang="de-DE" sz="800" dirty="0"/>
              <a:t> </a:t>
            </a:r>
            <a:r>
              <a:rPr lang="de-DE" sz="800" dirty="0" err="1"/>
              <a:t>kidney</a:t>
            </a:r>
            <a:r>
              <a:rPr lang="de-DE" sz="800" dirty="0"/>
              <a:t> </a:t>
            </a:r>
            <a:r>
              <a:rPr lang="de-DE" sz="800" dirty="0" err="1"/>
              <a:t>donors</a:t>
            </a:r>
            <a:r>
              <a:rPr lang="de-DE" sz="800" dirty="0"/>
              <a:t> in a </a:t>
            </a:r>
            <a:r>
              <a:rPr lang="de-DE" sz="800" dirty="0" err="1"/>
              <a:t>single</a:t>
            </a:r>
            <a:r>
              <a:rPr lang="de-DE" sz="800" dirty="0"/>
              <a:t> transplant </a:t>
            </a:r>
            <a:r>
              <a:rPr lang="de-DE" sz="800" dirty="0" err="1"/>
              <a:t>center</a:t>
            </a:r>
            <a:r>
              <a:rPr lang="de-DE" sz="800" dirty="0"/>
              <a:t>. Am J </a:t>
            </a:r>
          </a:p>
          <a:p>
            <a:pPr marL="0" indent="0">
              <a:buNone/>
            </a:pPr>
            <a:r>
              <a:rPr lang="de-DE" sz="800" dirty="0" err="1"/>
              <a:t>Transpl</a:t>
            </a:r>
            <a:r>
              <a:rPr lang="de-DE" sz="800" dirty="0"/>
              <a:t> 2005; 5: 2417-2424 </a:t>
            </a:r>
          </a:p>
          <a:p>
            <a:pPr marL="0" indent="0">
              <a:buNone/>
            </a:pPr>
            <a:r>
              <a:rPr lang="de-DE" sz="800" dirty="0"/>
              <a:t>26. </a:t>
            </a:r>
            <a:r>
              <a:rPr lang="de-DE" sz="800" dirty="0" err="1"/>
              <a:t>Janki</a:t>
            </a:r>
            <a:r>
              <a:rPr lang="de-DE" sz="800" dirty="0"/>
              <a:t> S, </a:t>
            </a:r>
            <a:r>
              <a:rPr lang="de-DE" sz="800" dirty="0" err="1"/>
              <a:t>Dols</a:t>
            </a:r>
            <a:r>
              <a:rPr lang="de-DE" sz="800" dirty="0"/>
              <a:t> LF, Timman R, Mulder EE, </a:t>
            </a:r>
            <a:r>
              <a:rPr lang="de-DE" sz="800" dirty="0" err="1"/>
              <a:t>Dooper</a:t>
            </a:r>
            <a:r>
              <a:rPr lang="de-DE" sz="800" dirty="0"/>
              <a:t> IM, van de </a:t>
            </a:r>
            <a:r>
              <a:rPr lang="de-DE" sz="800" dirty="0" err="1"/>
              <a:t>Wetering</a:t>
            </a:r>
            <a:r>
              <a:rPr lang="de-DE" sz="800" dirty="0"/>
              <a:t> J, </a:t>
            </a:r>
            <a:r>
              <a:rPr lang="de-DE" sz="800" dirty="0" err="1"/>
              <a:t>IJzermans</a:t>
            </a:r>
            <a:r>
              <a:rPr lang="de-DE" sz="800" dirty="0"/>
              <a:t> </a:t>
            </a:r>
          </a:p>
          <a:p>
            <a:pPr marL="0" indent="0">
              <a:buNone/>
            </a:pPr>
            <a:r>
              <a:rPr lang="de-DE" sz="800" dirty="0"/>
              <a:t>JN. Five-</a:t>
            </a:r>
            <a:r>
              <a:rPr lang="de-DE" sz="800" dirty="0" err="1"/>
              <a:t>year</a:t>
            </a:r>
            <a:r>
              <a:rPr lang="de-DE" sz="800" dirty="0"/>
              <a:t> follow-</a:t>
            </a:r>
            <a:r>
              <a:rPr lang="de-DE" sz="800" dirty="0" err="1"/>
              <a:t>up</a:t>
            </a:r>
            <a:r>
              <a:rPr lang="de-DE" sz="800" dirty="0"/>
              <a:t> after live </a:t>
            </a:r>
            <a:r>
              <a:rPr lang="de-DE" sz="800" dirty="0" err="1"/>
              <a:t>donor</a:t>
            </a:r>
            <a:r>
              <a:rPr lang="de-DE" sz="800" dirty="0"/>
              <a:t> </a:t>
            </a:r>
            <a:r>
              <a:rPr lang="de-DE" sz="800" dirty="0" err="1"/>
              <a:t>nephrectomy</a:t>
            </a:r>
            <a:r>
              <a:rPr lang="de-DE" sz="800" dirty="0"/>
              <a:t> - </a:t>
            </a:r>
            <a:r>
              <a:rPr lang="de-DE" sz="800" dirty="0" err="1"/>
              <a:t>cross-sectional</a:t>
            </a:r>
            <a:r>
              <a:rPr lang="de-DE" sz="800" dirty="0"/>
              <a:t> and </a:t>
            </a:r>
          </a:p>
          <a:p>
            <a:pPr marL="0" indent="0">
              <a:buNone/>
            </a:pPr>
            <a:r>
              <a:rPr lang="de-DE" sz="800" dirty="0"/>
              <a:t>longitudinal </a:t>
            </a:r>
            <a:r>
              <a:rPr lang="de-DE" sz="800" dirty="0" err="1"/>
              <a:t>analysis</a:t>
            </a:r>
            <a:r>
              <a:rPr lang="de-DE" sz="800" dirty="0"/>
              <a:t> </a:t>
            </a:r>
            <a:r>
              <a:rPr lang="de-DE" sz="800" dirty="0" err="1"/>
              <a:t>of</a:t>
            </a:r>
            <a:r>
              <a:rPr lang="de-DE" sz="800" dirty="0"/>
              <a:t> a </a:t>
            </a:r>
            <a:r>
              <a:rPr lang="de-DE" sz="800" dirty="0" err="1"/>
              <a:t>prospective</a:t>
            </a:r>
            <a:r>
              <a:rPr lang="de-DE" sz="800" dirty="0"/>
              <a:t> </a:t>
            </a:r>
            <a:r>
              <a:rPr lang="de-DE" sz="800" dirty="0" err="1"/>
              <a:t>cohort</a:t>
            </a:r>
            <a:r>
              <a:rPr lang="de-DE" sz="800" dirty="0"/>
              <a:t> </a:t>
            </a:r>
            <a:r>
              <a:rPr lang="de-DE" sz="800" dirty="0" err="1"/>
              <a:t>within</a:t>
            </a:r>
            <a:r>
              <a:rPr lang="de-DE" sz="800" dirty="0"/>
              <a:t> </a:t>
            </a:r>
            <a:r>
              <a:rPr lang="de-DE" sz="800" dirty="0" err="1"/>
              <a:t>the</a:t>
            </a:r>
            <a:r>
              <a:rPr lang="de-DE" sz="800" dirty="0"/>
              <a:t> </a:t>
            </a:r>
            <a:r>
              <a:rPr lang="de-DE" sz="800" dirty="0" err="1"/>
              <a:t>era</a:t>
            </a:r>
            <a:r>
              <a:rPr lang="de-DE" sz="800" dirty="0"/>
              <a:t> </a:t>
            </a:r>
            <a:r>
              <a:rPr lang="de-DE" sz="800" dirty="0" err="1"/>
              <a:t>of</a:t>
            </a:r>
            <a:r>
              <a:rPr lang="de-DE" sz="800" dirty="0"/>
              <a:t> </a:t>
            </a:r>
            <a:r>
              <a:rPr lang="de-DE" sz="800" dirty="0" err="1"/>
              <a:t>extended</a:t>
            </a:r>
            <a:r>
              <a:rPr lang="de-DE" sz="800" dirty="0"/>
              <a:t> </a:t>
            </a:r>
            <a:r>
              <a:rPr lang="de-DE" sz="800" dirty="0" err="1"/>
              <a:t>donor</a:t>
            </a:r>
            <a:r>
              <a:rPr lang="de-DE" sz="800" dirty="0"/>
              <a:t> </a:t>
            </a:r>
          </a:p>
          <a:p>
            <a:pPr marL="0" indent="0">
              <a:buNone/>
            </a:pPr>
            <a:r>
              <a:rPr lang="de-DE" sz="800" dirty="0" err="1"/>
              <a:t>eligibility</a:t>
            </a:r>
            <a:r>
              <a:rPr lang="de-DE" sz="800" dirty="0"/>
              <a:t> </a:t>
            </a:r>
            <a:r>
              <a:rPr lang="de-DE" sz="800" dirty="0" err="1"/>
              <a:t>criteria</a:t>
            </a:r>
            <a:r>
              <a:rPr lang="de-DE" sz="800" dirty="0"/>
              <a:t>. </a:t>
            </a:r>
            <a:r>
              <a:rPr lang="de-DE" sz="800" dirty="0" err="1"/>
              <a:t>Transpl</a:t>
            </a:r>
            <a:r>
              <a:rPr lang="de-DE" sz="800" dirty="0"/>
              <a:t> </a:t>
            </a:r>
            <a:r>
              <a:rPr lang="de-DE" sz="800" dirty="0" err="1"/>
              <a:t>Int</a:t>
            </a:r>
            <a:r>
              <a:rPr lang="de-DE" sz="800" dirty="0"/>
              <a:t> 2017; 30: 266-276 </a:t>
            </a:r>
          </a:p>
          <a:p>
            <a:pPr marL="0" indent="0">
              <a:buNone/>
            </a:pPr>
            <a:r>
              <a:rPr lang="de-DE" sz="800" dirty="0"/>
              <a:t>27. </a:t>
            </a:r>
            <a:r>
              <a:rPr lang="de-DE" sz="800" dirty="0" err="1"/>
              <a:t>Maple</a:t>
            </a:r>
            <a:r>
              <a:rPr lang="de-DE" sz="800" dirty="0"/>
              <a:t> H, </a:t>
            </a:r>
            <a:r>
              <a:rPr lang="de-DE" sz="800" dirty="0" err="1"/>
              <a:t>Chilcot</a:t>
            </a:r>
            <a:r>
              <a:rPr lang="de-DE" sz="800" dirty="0"/>
              <a:t> J, </a:t>
            </a:r>
            <a:r>
              <a:rPr lang="de-DE" sz="800" dirty="0" err="1"/>
              <a:t>Weinman</a:t>
            </a:r>
            <a:r>
              <a:rPr lang="de-DE" sz="800" dirty="0"/>
              <a:t> J, </a:t>
            </a:r>
            <a:r>
              <a:rPr lang="de-DE" sz="800" dirty="0" err="1"/>
              <a:t>Mamode</a:t>
            </a:r>
            <a:r>
              <a:rPr lang="de-DE" sz="800" dirty="0"/>
              <a:t> N. </a:t>
            </a:r>
            <a:r>
              <a:rPr lang="de-DE" sz="800" dirty="0" err="1"/>
              <a:t>Psychosocial</a:t>
            </a:r>
            <a:r>
              <a:rPr lang="de-DE" sz="800" dirty="0"/>
              <a:t> </a:t>
            </a:r>
            <a:r>
              <a:rPr lang="de-DE" sz="800" dirty="0" err="1"/>
              <a:t>wellbeing</a:t>
            </a:r>
            <a:r>
              <a:rPr lang="de-DE" sz="800" dirty="0"/>
              <a:t> after </a:t>
            </a:r>
            <a:r>
              <a:rPr lang="de-DE" sz="800" dirty="0" err="1"/>
              <a:t>living</a:t>
            </a:r>
            <a:r>
              <a:rPr lang="de-DE" sz="800" dirty="0"/>
              <a:t> </a:t>
            </a:r>
          </a:p>
          <a:p>
            <a:pPr marL="0" indent="0">
              <a:buNone/>
            </a:pPr>
            <a:r>
              <a:rPr lang="de-DE" sz="800" dirty="0" err="1"/>
              <a:t>kidney</a:t>
            </a:r>
            <a:r>
              <a:rPr lang="de-DE" sz="800" dirty="0"/>
              <a:t> </a:t>
            </a:r>
            <a:r>
              <a:rPr lang="de-DE" sz="800" dirty="0" err="1"/>
              <a:t>donation</a:t>
            </a:r>
            <a:r>
              <a:rPr lang="de-DE" sz="800" dirty="0"/>
              <a:t> - a longitudinal, </a:t>
            </a:r>
            <a:r>
              <a:rPr lang="de-DE" sz="800" dirty="0" err="1"/>
              <a:t>prospective</a:t>
            </a:r>
            <a:r>
              <a:rPr lang="de-DE" sz="800" dirty="0"/>
              <a:t> </a:t>
            </a:r>
            <a:r>
              <a:rPr lang="de-DE" sz="800" dirty="0" err="1"/>
              <a:t>study</a:t>
            </a:r>
            <a:r>
              <a:rPr lang="de-DE" sz="800" dirty="0"/>
              <a:t>. </a:t>
            </a:r>
            <a:r>
              <a:rPr lang="de-DE" sz="800" dirty="0" err="1"/>
              <a:t>Transpl</a:t>
            </a:r>
            <a:r>
              <a:rPr lang="de-DE" sz="800" dirty="0"/>
              <a:t> </a:t>
            </a:r>
            <a:r>
              <a:rPr lang="de-DE" sz="800" dirty="0" err="1"/>
              <a:t>Int</a:t>
            </a:r>
            <a:r>
              <a:rPr lang="de-DE" sz="800" dirty="0"/>
              <a:t> 2017 Apr 26. </a:t>
            </a:r>
            <a:r>
              <a:rPr lang="de-DE" sz="800" dirty="0" err="1"/>
              <a:t>doi</a:t>
            </a:r>
            <a:r>
              <a:rPr lang="de-DE" sz="800" dirty="0"/>
              <a:t>: </a:t>
            </a:r>
          </a:p>
          <a:p>
            <a:pPr marL="0" indent="0">
              <a:buNone/>
            </a:pPr>
            <a:r>
              <a:rPr lang="de-DE" sz="800" dirty="0"/>
              <a:t>10.1111/tri.12974. [</a:t>
            </a:r>
            <a:r>
              <a:rPr lang="de-DE" sz="800" dirty="0" err="1"/>
              <a:t>Epub</a:t>
            </a:r>
            <a:r>
              <a:rPr lang="de-DE" sz="800" dirty="0"/>
              <a:t> </a:t>
            </a:r>
            <a:r>
              <a:rPr lang="de-DE" sz="800" dirty="0" err="1"/>
              <a:t>ahead</a:t>
            </a:r>
            <a:r>
              <a:rPr lang="de-DE" sz="800" dirty="0"/>
              <a:t> </a:t>
            </a:r>
            <a:r>
              <a:rPr lang="de-DE" sz="800" dirty="0" err="1"/>
              <a:t>of</a:t>
            </a:r>
            <a:r>
              <a:rPr lang="de-DE" sz="800" dirty="0"/>
              <a:t> </a:t>
            </a:r>
            <a:r>
              <a:rPr lang="de-DE" sz="800" dirty="0" err="1"/>
              <a:t>print</a:t>
            </a:r>
            <a:r>
              <a:rPr lang="de-DE" sz="800" dirty="0"/>
              <a:t>] </a:t>
            </a:r>
          </a:p>
          <a:p>
            <a:pPr marL="0" indent="0">
              <a:buNone/>
            </a:pPr>
            <a:r>
              <a:rPr lang="de-DE" sz="800" dirty="0"/>
              <a:t>28. </a:t>
            </a:r>
            <a:r>
              <a:rPr lang="de-DE" sz="800" dirty="0" err="1"/>
              <a:t>Timmerman</a:t>
            </a:r>
            <a:r>
              <a:rPr lang="de-DE" sz="800" dirty="0"/>
              <a:t> L, Timman R, </a:t>
            </a:r>
            <a:r>
              <a:rPr lang="de-DE" sz="800" dirty="0" err="1"/>
              <a:t>Laging</a:t>
            </a:r>
            <a:r>
              <a:rPr lang="de-DE" sz="800" dirty="0"/>
              <a:t> M, </a:t>
            </a:r>
            <a:r>
              <a:rPr lang="de-DE" sz="800" dirty="0" err="1"/>
              <a:t>Zuidema</a:t>
            </a:r>
            <a:r>
              <a:rPr lang="de-DE" sz="800" dirty="0"/>
              <a:t> WC, Beck DK, </a:t>
            </a:r>
            <a:r>
              <a:rPr lang="de-DE" sz="800" dirty="0" err="1"/>
              <a:t>IJzermans</a:t>
            </a:r>
            <a:r>
              <a:rPr lang="de-DE" sz="800" dirty="0"/>
              <a:t> JN, </a:t>
            </a:r>
          </a:p>
          <a:p>
            <a:pPr marL="0" indent="0">
              <a:buNone/>
            </a:pPr>
            <a:r>
              <a:rPr lang="de-DE" sz="800" dirty="0" err="1"/>
              <a:t>Busschbach</a:t>
            </a:r>
            <a:r>
              <a:rPr lang="de-DE" sz="800" dirty="0"/>
              <a:t> JJ, Weimar W, Massey EK. </a:t>
            </a:r>
            <a:r>
              <a:rPr lang="de-DE" sz="800" dirty="0" err="1"/>
              <a:t>Predicting</a:t>
            </a:r>
            <a:r>
              <a:rPr lang="de-DE" sz="800" dirty="0"/>
              <a:t> mental </a:t>
            </a:r>
            <a:r>
              <a:rPr lang="de-DE" sz="800" dirty="0" err="1"/>
              <a:t>health</a:t>
            </a:r>
            <a:r>
              <a:rPr lang="de-DE" sz="800" dirty="0"/>
              <a:t> after </a:t>
            </a:r>
            <a:r>
              <a:rPr lang="de-DE" sz="800" dirty="0" err="1"/>
              <a:t>living</a:t>
            </a:r>
            <a:r>
              <a:rPr lang="de-DE" sz="800" dirty="0"/>
              <a:t> </a:t>
            </a:r>
            <a:r>
              <a:rPr lang="de-DE" sz="800" dirty="0" err="1"/>
              <a:t>kidney</a:t>
            </a:r>
            <a:r>
              <a:rPr lang="de-DE" sz="800" dirty="0"/>
              <a:t> </a:t>
            </a:r>
          </a:p>
          <a:p>
            <a:pPr marL="0" indent="0">
              <a:buNone/>
            </a:pPr>
            <a:r>
              <a:rPr lang="de-DE" sz="800" dirty="0" err="1"/>
              <a:t>donation</a:t>
            </a:r>
            <a:r>
              <a:rPr lang="de-DE" sz="800" dirty="0"/>
              <a:t>: The </a:t>
            </a:r>
            <a:r>
              <a:rPr lang="de-DE" sz="800" dirty="0" err="1"/>
              <a:t>importance</a:t>
            </a:r>
            <a:r>
              <a:rPr lang="de-DE" sz="800" dirty="0"/>
              <a:t> </a:t>
            </a:r>
            <a:r>
              <a:rPr lang="de-DE" sz="800" dirty="0" err="1"/>
              <a:t>of</a:t>
            </a:r>
            <a:r>
              <a:rPr lang="de-DE" sz="800" dirty="0"/>
              <a:t> </a:t>
            </a:r>
            <a:r>
              <a:rPr lang="de-DE" sz="800" dirty="0" err="1"/>
              <a:t>psychological</a:t>
            </a:r>
            <a:r>
              <a:rPr lang="de-DE" sz="800" dirty="0"/>
              <a:t> </a:t>
            </a:r>
            <a:r>
              <a:rPr lang="de-DE" sz="800" dirty="0" err="1"/>
              <a:t>factors</a:t>
            </a:r>
            <a:r>
              <a:rPr lang="de-DE" sz="800" dirty="0"/>
              <a:t>. Br J Health </a:t>
            </a:r>
            <a:r>
              <a:rPr lang="de-DE" sz="800" dirty="0" err="1"/>
              <a:t>Psychol</a:t>
            </a:r>
            <a:r>
              <a:rPr lang="de-DE" sz="800" dirty="0"/>
              <a:t> 2016; 21: </a:t>
            </a:r>
          </a:p>
          <a:p>
            <a:pPr marL="0" indent="0">
              <a:buNone/>
            </a:pPr>
            <a:r>
              <a:rPr lang="de-DE" sz="800" dirty="0"/>
              <a:t>533-54.  </a:t>
            </a:r>
          </a:p>
          <a:p>
            <a:pPr marL="0" indent="0">
              <a:buNone/>
            </a:pPr>
            <a:r>
              <a:rPr lang="de-DE" sz="800" dirty="0"/>
              <a:t>22  </a:t>
            </a:r>
          </a:p>
          <a:p>
            <a:pPr marL="0" indent="0">
              <a:buNone/>
            </a:pPr>
            <a:r>
              <a:rPr lang="de-DE" sz="800" dirty="0"/>
              <a:t>29. </a:t>
            </a:r>
            <a:r>
              <a:rPr lang="de-DE" sz="800" dirty="0" err="1"/>
              <a:t>Kroencke</a:t>
            </a:r>
            <a:r>
              <a:rPr lang="de-DE" sz="800" dirty="0"/>
              <a:t> S1, </a:t>
            </a:r>
            <a:r>
              <a:rPr lang="de-DE" sz="800" dirty="0" err="1"/>
              <a:t>Nashan</a:t>
            </a:r>
            <a:r>
              <a:rPr lang="de-DE" sz="800" dirty="0"/>
              <a:t> B, Fischer L, </a:t>
            </a:r>
            <a:r>
              <a:rPr lang="de-DE" sz="800" dirty="0" err="1"/>
              <a:t>Erim</a:t>
            </a:r>
            <a:r>
              <a:rPr lang="de-DE" sz="800" dirty="0"/>
              <a:t> Y, Schulz KH. </a:t>
            </a:r>
            <a:r>
              <a:rPr lang="de-DE" sz="800" dirty="0" err="1"/>
              <a:t>Donor</a:t>
            </a:r>
            <a:r>
              <a:rPr lang="de-DE" sz="800" dirty="0"/>
              <a:t> </a:t>
            </a:r>
            <a:r>
              <a:rPr lang="de-DE" sz="800" dirty="0" err="1"/>
              <a:t>quality</a:t>
            </a:r>
            <a:r>
              <a:rPr lang="de-DE" sz="800" dirty="0"/>
              <a:t> </a:t>
            </a:r>
            <a:r>
              <a:rPr lang="de-DE" sz="800" dirty="0" err="1"/>
              <a:t>of</a:t>
            </a:r>
            <a:r>
              <a:rPr lang="de-DE" sz="800" dirty="0"/>
              <a:t> </a:t>
            </a:r>
            <a:r>
              <a:rPr lang="de-DE" sz="800" dirty="0" err="1"/>
              <a:t>life</a:t>
            </a:r>
            <a:r>
              <a:rPr lang="de-DE" sz="800" dirty="0"/>
              <a:t> </a:t>
            </a:r>
            <a:r>
              <a:rPr lang="de-DE" sz="800" dirty="0" err="1"/>
              <a:t>up</a:t>
            </a:r>
            <a:r>
              <a:rPr lang="de-DE" sz="800" dirty="0"/>
              <a:t> </a:t>
            </a:r>
            <a:r>
              <a:rPr lang="de-DE" sz="800" dirty="0" err="1"/>
              <a:t>to</a:t>
            </a:r>
            <a:r>
              <a:rPr lang="de-DE" sz="800" dirty="0"/>
              <a:t> </a:t>
            </a:r>
          </a:p>
          <a:p>
            <a:pPr marL="0" indent="0">
              <a:buNone/>
            </a:pPr>
            <a:r>
              <a:rPr lang="de-DE" sz="800" dirty="0" err="1"/>
              <a:t>two</a:t>
            </a:r>
            <a:r>
              <a:rPr lang="de-DE" sz="800" dirty="0"/>
              <a:t> </a:t>
            </a:r>
            <a:r>
              <a:rPr lang="de-DE" sz="800" dirty="0" err="1"/>
              <a:t>years</a:t>
            </a:r>
            <a:r>
              <a:rPr lang="de-DE" sz="800" dirty="0"/>
              <a:t> after </a:t>
            </a:r>
            <a:r>
              <a:rPr lang="de-DE" sz="800" dirty="0" err="1"/>
              <a:t>living</a:t>
            </a:r>
            <a:r>
              <a:rPr lang="de-DE" sz="800" dirty="0"/>
              <a:t> </a:t>
            </a:r>
            <a:r>
              <a:rPr lang="de-DE" sz="800" dirty="0" err="1"/>
              <a:t>donor</a:t>
            </a:r>
            <a:r>
              <a:rPr lang="de-DE" sz="800" dirty="0"/>
              <a:t> </a:t>
            </a:r>
            <a:r>
              <a:rPr lang="de-DE" sz="800" dirty="0" err="1"/>
              <a:t>liver</a:t>
            </a:r>
            <a:r>
              <a:rPr lang="de-DE" sz="800" dirty="0"/>
              <a:t> </a:t>
            </a:r>
            <a:r>
              <a:rPr lang="de-DE" sz="800" dirty="0" err="1"/>
              <a:t>transplantation</a:t>
            </a:r>
            <a:r>
              <a:rPr lang="de-DE" sz="800" dirty="0"/>
              <a:t>: a </a:t>
            </a:r>
            <a:r>
              <a:rPr lang="de-DE" sz="800" dirty="0" err="1"/>
              <a:t>prospective</a:t>
            </a:r>
            <a:r>
              <a:rPr lang="de-DE" sz="800" dirty="0"/>
              <a:t> </a:t>
            </a:r>
            <a:r>
              <a:rPr lang="de-DE" sz="800" dirty="0" err="1"/>
              <a:t>study</a:t>
            </a:r>
            <a:r>
              <a:rPr lang="de-DE" sz="800" dirty="0"/>
              <a:t>. Transplantation </a:t>
            </a:r>
          </a:p>
          <a:p>
            <a:pPr marL="0" indent="0">
              <a:buNone/>
            </a:pPr>
            <a:r>
              <a:rPr lang="de-DE" sz="800" dirty="0"/>
              <a:t>2014; 97: 582-589 </a:t>
            </a:r>
          </a:p>
          <a:p>
            <a:pPr marL="0" indent="0">
              <a:buNone/>
            </a:pPr>
            <a:r>
              <a:rPr lang="de-DE" sz="800" dirty="0"/>
              <a:t>30. </a:t>
            </a:r>
            <a:r>
              <a:rPr lang="de-DE" sz="800" dirty="0" err="1"/>
              <a:t>Erim</a:t>
            </a:r>
            <a:r>
              <a:rPr lang="de-DE" sz="800" dirty="0"/>
              <a:t> Y, Kahraman Y, </a:t>
            </a:r>
            <a:r>
              <a:rPr lang="de-DE" sz="800" dirty="0" err="1"/>
              <a:t>Vitinius</a:t>
            </a:r>
            <a:r>
              <a:rPr lang="de-DE" sz="800" dirty="0"/>
              <a:t> F, Beckmann M, </a:t>
            </a:r>
            <a:r>
              <a:rPr lang="de-DE" sz="800" dirty="0" err="1"/>
              <a:t>Kroncke</a:t>
            </a:r>
            <a:r>
              <a:rPr lang="de-DE" sz="800" dirty="0"/>
              <a:t> S, Witzke O. </a:t>
            </a:r>
            <a:r>
              <a:rPr lang="de-DE" sz="800" dirty="0" err="1"/>
              <a:t>Resilience</a:t>
            </a:r>
            <a:r>
              <a:rPr lang="de-DE" sz="800" dirty="0"/>
              <a:t> and </a:t>
            </a:r>
          </a:p>
          <a:p>
            <a:pPr marL="0" indent="0">
              <a:buNone/>
            </a:pPr>
            <a:r>
              <a:rPr lang="de-DE" sz="800" dirty="0" err="1"/>
              <a:t>quality</a:t>
            </a:r>
            <a:r>
              <a:rPr lang="de-DE" sz="800" dirty="0"/>
              <a:t> </a:t>
            </a:r>
            <a:r>
              <a:rPr lang="de-DE" sz="800" dirty="0" err="1"/>
              <a:t>of</a:t>
            </a:r>
            <a:r>
              <a:rPr lang="de-DE" sz="800" dirty="0"/>
              <a:t> </a:t>
            </a:r>
            <a:r>
              <a:rPr lang="de-DE" sz="800" dirty="0" err="1"/>
              <a:t>life</a:t>
            </a:r>
            <a:r>
              <a:rPr lang="de-DE" sz="800" dirty="0"/>
              <a:t> in 161 </a:t>
            </a:r>
            <a:r>
              <a:rPr lang="de-DE" sz="800" dirty="0" err="1"/>
              <a:t>living</a:t>
            </a:r>
            <a:r>
              <a:rPr lang="de-DE" sz="800" dirty="0"/>
              <a:t> </a:t>
            </a:r>
            <a:r>
              <a:rPr lang="de-DE" sz="800" dirty="0" err="1"/>
              <a:t>kidney</a:t>
            </a:r>
            <a:r>
              <a:rPr lang="de-DE" sz="800" dirty="0"/>
              <a:t> </a:t>
            </a:r>
            <a:r>
              <a:rPr lang="de-DE" sz="800" dirty="0" err="1"/>
              <a:t>donors</a:t>
            </a:r>
            <a:r>
              <a:rPr lang="de-DE" sz="800" dirty="0"/>
              <a:t> </a:t>
            </a:r>
            <a:r>
              <a:rPr lang="de-DE" sz="800" dirty="0" err="1"/>
              <a:t>before</a:t>
            </a:r>
            <a:r>
              <a:rPr lang="de-DE" sz="800" dirty="0"/>
              <a:t> </a:t>
            </a:r>
            <a:r>
              <a:rPr lang="de-DE" sz="800" dirty="0" err="1"/>
              <a:t>nephrectomy</a:t>
            </a:r>
            <a:r>
              <a:rPr lang="de-DE" sz="800" dirty="0"/>
              <a:t> and in </a:t>
            </a:r>
            <a:r>
              <a:rPr lang="de-DE" sz="800" dirty="0" err="1"/>
              <a:t>the</a:t>
            </a:r>
            <a:r>
              <a:rPr lang="de-DE" sz="800" dirty="0"/>
              <a:t> </a:t>
            </a:r>
            <a:r>
              <a:rPr lang="de-DE" sz="800" dirty="0" err="1"/>
              <a:t>aftermath</a:t>
            </a:r>
            <a:r>
              <a:rPr lang="de-DE" sz="800" dirty="0"/>
              <a:t> </a:t>
            </a:r>
            <a:r>
              <a:rPr lang="de-DE" sz="800" dirty="0" err="1"/>
              <a:t>of</a:t>
            </a:r>
            <a:r>
              <a:rPr lang="de-DE" sz="800" dirty="0"/>
              <a:t> </a:t>
            </a:r>
          </a:p>
          <a:p>
            <a:pPr marL="0" indent="0">
              <a:buNone/>
            </a:pPr>
            <a:r>
              <a:rPr lang="de-DE" sz="800" dirty="0" err="1"/>
              <a:t>donation</a:t>
            </a:r>
            <a:r>
              <a:rPr lang="de-DE" sz="800" dirty="0"/>
              <a:t>: a </a:t>
            </a:r>
            <a:r>
              <a:rPr lang="de-DE" sz="800" dirty="0" err="1"/>
              <a:t>naturalistic</a:t>
            </a:r>
            <a:r>
              <a:rPr lang="de-DE" sz="800" dirty="0"/>
              <a:t> </a:t>
            </a:r>
            <a:r>
              <a:rPr lang="de-DE" sz="800" dirty="0" err="1"/>
              <a:t>single</a:t>
            </a:r>
            <a:r>
              <a:rPr lang="de-DE" sz="800" dirty="0"/>
              <a:t> </a:t>
            </a:r>
            <a:r>
              <a:rPr lang="de-DE" sz="800" dirty="0" err="1"/>
              <a:t>center</a:t>
            </a:r>
            <a:r>
              <a:rPr lang="de-DE" sz="800" dirty="0"/>
              <a:t> </a:t>
            </a:r>
            <a:r>
              <a:rPr lang="de-DE" sz="800" dirty="0" err="1"/>
              <a:t>study</a:t>
            </a:r>
            <a:r>
              <a:rPr lang="de-DE" sz="800" dirty="0"/>
              <a:t>. BMC </a:t>
            </a:r>
            <a:r>
              <a:rPr lang="de-DE" sz="800" dirty="0" err="1"/>
              <a:t>Nephrol</a:t>
            </a:r>
            <a:r>
              <a:rPr lang="de-DE" sz="800" dirty="0"/>
              <a:t> 2015; 16: 164 </a:t>
            </a:r>
          </a:p>
          <a:p>
            <a:pPr marL="0" indent="0">
              <a:buNone/>
            </a:pPr>
            <a:r>
              <a:rPr lang="de-DE" sz="800" dirty="0"/>
              <a:t>31. </a:t>
            </a:r>
            <a:r>
              <a:rPr lang="de-DE" sz="800" dirty="0" err="1"/>
              <a:t>Demyttenaere</a:t>
            </a:r>
            <a:r>
              <a:rPr lang="de-DE" sz="800" dirty="0"/>
              <a:t> K, De </a:t>
            </a:r>
            <a:r>
              <a:rPr lang="de-DE" sz="800" dirty="0" err="1"/>
              <a:t>Fruyt</a:t>
            </a:r>
            <a:r>
              <a:rPr lang="de-DE" sz="800" dirty="0"/>
              <a:t> J, Stahl SM. The </a:t>
            </a:r>
            <a:r>
              <a:rPr lang="de-DE" sz="800" dirty="0" err="1"/>
              <a:t>many</a:t>
            </a:r>
            <a:r>
              <a:rPr lang="de-DE" sz="800" dirty="0"/>
              <a:t> </a:t>
            </a:r>
            <a:r>
              <a:rPr lang="de-DE" sz="800" dirty="0" err="1"/>
              <a:t>faces</a:t>
            </a:r>
            <a:r>
              <a:rPr lang="de-DE" sz="800" dirty="0"/>
              <a:t> </a:t>
            </a:r>
            <a:r>
              <a:rPr lang="de-DE" sz="800" dirty="0" err="1"/>
              <a:t>of</a:t>
            </a:r>
            <a:r>
              <a:rPr lang="de-DE" sz="800" dirty="0"/>
              <a:t> </a:t>
            </a:r>
            <a:r>
              <a:rPr lang="de-DE" sz="800" dirty="0" err="1"/>
              <a:t>fatigue</a:t>
            </a:r>
            <a:r>
              <a:rPr lang="de-DE" sz="800" dirty="0"/>
              <a:t> in </a:t>
            </a:r>
            <a:r>
              <a:rPr lang="de-DE" sz="800" dirty="0" err="1"/>
              <a:t>major</a:t>
            </a:r>
            <a:r>
              <a:rPr lang="de-DE" sz="800" dirty="0"/>
              <a:t> depressive </a:t>
            </a:r>
          </a:p>
          <a:p>
            <a:pPr marL="0" indent="0">
              <a:buNone/>
            </a:pPr>
            <a:r>
              <a:rPr lang="de-DE" sz="800" dirty="0" err="1"/>
              <a:t>disorder</a:t>
            </a:r>
            <a:r>
              <a:rPr lang="de-DE" sz="800" dirty="0"/>
              <a:t>. </a:t>
            </a:r>
            <a:r>
              <a:rPr lang="de-DE" sz="800" dirty="0" err="1"/>
              <a:t>Int</a:t>
            </a:r>
            <a:r>
              <a:rPr lang="de-DE" sz="800" dirty="0"/>
              <a:t> J </a:t>
            </a:r>
            <a:r>
              <a:rPr lang="de-DE" sz="800" dirty="0" err="1"/>
              <a:t>Neuropsychopharmacol</a:t>
            </a:r>
            <a:r>
              <a:rPr lang="de-DE" sz="800" dirty="0"/>
              <a:t> 2005; 8: 93-105 </a:t>
            </a:r>
          </a:p>
          <a:p>
            <a:pPr marL="0" indent="0">
              <a:buNone/>
            </a:pPr>
            <a:r>
              <a:rPr lang="de-DE" sz="800" dirty="0"/>
              <a:t>32. </a:t>
            </a:r>
            <a:r>
              <a:rPr lang="de-DE" sz="800" dirty="0" err="1"/>
              <a:t>Artom</a:t>
            </a:r>
            <a:r>
              <a:rPr lang="de-DE" sz="800" dirty="0"/>
              <a:t> M, Moss-Morris R, </a:t>
            </a:r>
            <a:r>
              <a:rPr lang="de-DE" sz="800" dirty="0" err="1"/>
              <a:t>Caskey</a:t>
            </a:r>
            <a:r>
              <a:rPr lang="de-DE" sz="800" dirty="0"/>
              <a:t> F, </a:t>
            </a:r>
            <a:r>
              <a:rPr lang="de-DE" sz="800" dirty="0" err="1"/>
              <a:t>Chilcot</a:t>
            </a:r>
            <a:r>
              <a:rPr lang="de-DE" sz="800" dirty="0"/>
              <a:t> J. Fatigue in </a:t>
            </a:r>
            <a:r>
              <a:rPr lang="de-DE" sz="800" dirty="0" err="1"/>
              <a:t>advanced</a:t>
            </a:r>
            <a:r>
              <a:rPr lang="de-DE" sz="800" dirty="0"/>
              <a:t> </a:t>
            </a:r>
            <a:r>
              <a:rPr lang="de-DE" sz="800" dirty="0" err="1"/>
              <a:t>kidney</a:t>
            </a:r>
            <a:r>
              <a:rPr lang="de-DE" sz="800" dirty="0"/>
              <a:t> </a:t>
            </a:r>
            <a:r>
              <a:rPr lang="de-DE" sz="800" dirty="0" err="1"/>
              <a:t>disease</a:t>
            </a:r>
            <a:r>
              <a:rPr lang="de-DE" sz="800" dirty="0"/>
              <a:t>. </a:t>
            </a:r>
          </a:p>
          <a:p>
            <a:pPr marL="0" indent="0">
              <a:buNone/>
            </a:pPr>
            <a:r>
              <a:rPr lang="de-DE" sz="800" dirty="0" err="1"/>
              <a:t>Kidney</a:t>
            </a:r>
            <a:r>
              <a:rPr lang="de-DE" sz="800" dirty="0"/>
              <a:t> </a:t>
            </a:r>
            <a:r>
              <a:rPr lang="de-DE" sz="800" dirty="0" err="1"/>
              <a:t>Int</a:t>
            </a:r>
            <a:r>
              <a:rPr lang="de-DE" sz="800" dirty="0"/>
              <a:t> 2014; 86: 497-505 </a:t>
            </a:r>
          </a:p>
          <a:p>
            <a:pPr marL="0" indent="0">
              <a:buNone/>
            </a:pPr>
            <a:r>
              <a:rPr lang="de-DE" sz="800" dirty="0"/>
              <a:t>33. Meyer KB, Hartmann A, </a:t>
            </a:r>
            <a:r>
              <a:rPr lang="de-DE" sz="800" dirty="0" err="1"/>
              <a:t>Mjøen</a:t>
            </a:r>
            <a:r>
              <a:rPr lang="de-DE" sz="800" dirty="0"/>
              <a:t> G, Andersen MH. </a:t>
            </a:r>
            <a:r>
              <a:rPr lang="de-DE" sz="800" dirty="0" err="1"/>
              <a:t>Relationships</a:t>
            </a:r>
            <a:r>
              <a:rPr lang="de-DE" sz="800" dirty="0"/>
              <a:t> </a:t>
            </a:r>
            <a:r>
              <a:rPr lang="de-DE" sz="800" dirty="0" err="1"/>
              <a:t>Between</a:t>
            </a:r>
            <a:r>
              <a:rPr lang="de-DE" sz="800" dirty="0"/>
              <a:t> Clinical, </a:t>
            </a:r>
          </a:p>
          <a:p>
            <a:pPr marL="0" indent="0">
              <a:buNone/>
            </a:pPr>
            <a:r>
              <a:rPr lang="de-DE" sz="800" dirty="0"/>
              <a:t>Self-</a:t>
            </a:r>
            <a:r>
              <a:rPr lang="de-DE" sz="800" dirty="0" err="1"/>
              <a:t>Reported</a:t>
            </a:r>
            <a:r>
              <a:rPr lang="de-DE" sz="800" dirty="0"/>
              <a:t>, and Donation </a:t>
            </a:r>
            <a:r>
              <a:rPr lang="de-DE" sz="800" dirty="0" err="1"/>
              <a:t>Specific</a:t>
            </a:r>
            <a:r>
              <a:rPr lang="de-DE" sz="800" dirty="0"/>
              <a:t> Outcomes: A </a:t>
            </a:r>
            <a:r>
              <a:rPr lang="de-DE" sz="800" dirty="0" err="1"/>
              <a:t>Prospective</a:t>
            </a:r>
            <a:r>
              <a:rPr lang="de-DE" sz="800" dirty="0"/>
              <a:t> Follow-</a:t>
            </a:r>
            <a:r>
              <a:rPr lang="de-DE" sz="800" dirty="0" err="1"/>
              <a:t>up</a:t>
            </a:r>
            <a:r>
              <a:rPr lang="de-DE" sz="800" dirty="0"/>
              <a:t> Study 10 </a:t>
            </a:r>
          </a:p>
          <a:p>
            <a:pPr marL="0" indent="0">
              <a:buNone/>
            </a:pPr>
            <a:r>
              <a:rPr lang="de-DE" sz="800" dirty="0" err="1"/>
              <a:t>Years</a:t>
            </a:r>
            <a:r>
              <a:rPr lang="de-DE" sz="800" dirty="0"/>
              <a:t> After </a:t>
            </a:r>
            <a:r>
              <a:rPr lang="de-DE" sz="800" dirty="0" err="1"/>
              <a:t>Kidney</a:t>
            </a:r>
            <a:r>
              <a:rPr lang="de-DE" sz="800" dirty="0"/>
              <a:t> Donation. Ann Transplant 2017; 22: 148-155 </a:t>
            </a:r>
          </a:p>
          <a:p>
            <a:pPr marL="0" indent="0">
              <a:buNone/>
            </a:pPr>
            <a:r>
              <a:rPr lang="de-DE" sz="800" dirty="0"/>
              <a:t>34. </a:t>
            </a:r>
            <a:r>
              <a:rPr lang="de-DE" sz="800" dirty="0" err="1"/>
              <a:t>Janki</a:t>
            </a:r>
            <a:r>
              <a:rPr lang="de-DE" sz="800" dirty="0"/>
              <a:t> S, </a:t>
            </a:r>
            <a:r>
              <a:rPr lang="de-DE" sz="800" dirty="0" err="1"/>
              <a:t>Klop</a:t>
            </a:r>
            <a:r>
              <a:rPr lang="de-DE" sz="800" dirty="0"/>
              <a:t> KW, </a:t>
            </a:r>
            <a:r>
              <a:rPr lang="de-DE" sz="800" dirty="0" err="1"/>
              <a:t>Dooper</a:t>
            </a:r>
            <a:r>
              <a:rPr lang="de-DE" sz="800" dirty="0"/>
              <a:t> IM, Weimar W, </a:t>
            </a:r>
            <a:r>
              <a:rPr lang="de-DE" sz="800" dirty="0" err="1"/>
              <a:t>Ijzermans</a:t>
            </a:r>
            <a:r>
              <a:rPr lang="de-DE" sz="800" dirty="0"/>
              <a:t> JN, Kok NF. More </a:t>
            </a:r>
            <a:r>
              <a:rPr lang="de-DE" sz="800" dirty="0" err="1"/>
              <a:t>than</a:t>
            </a:r>
            <a:r>
              <a:rPr lang="de-DE" sz="800" dirty="0"/>
              <a:t> a </a:t>
            </a:r>
          </a:p>
          <a:p>
            <a:pPr marL="0" indent="0">
              <a:buNone/>
            </a:pPr>
            <a:r>
              <a:rPr lang="de-DE" sz="800" dirty="0" err="1"/>
              <a:t>decade</a:t>
            </a:r>
            <a:r>
              <a:rPr lang="de-DE" sz="800" dirty="0"/>
              <a:t> after live </a:t>
            </a:r>
            <a:r>
              <a:rPr lang="de-DE" sz="800" dirty="0" err="1"/>
              <a:t>donor</a:t>
            </a:r>
            <a:r>
              <a:rPr lang="de-DE" sz="800" dirty="0"/>
              <a:t> </a:t>
            </a:r>
            <a:r>
              <a:rPr lang="de-DE" sz="800" dirty="0" err="1"/>
              <a:t>nephrectomy</a:t>
            </a:r>
            <a:r>
              <a:rPr lang="de-DE" sz="800" dirty="0"/>
              <a:t>: a </a:t>
            </a:r>
            <a:r>
              <a:rPr lang="de-DE" sz="800" dirty="0" err="1"/>
              <a:t>prospective</a:t>
            </a:r>
            <a:r>
              <a:rPr lang="de-DE" sz="800" dirty="0"/>
              <a:t> </a:t>
            </a:r>
            <a:r>
              <a:rPr lang="de-DE" sz="800" dirty="0" err="1"/>
              <a:t>cohort</a:t>
            </a:r>
            <a:r>
              <a:rPr lang="de-DE" sz="800" dirty="0"/>
              <a:t> </a:t>
            </a:r>
            <a:r>
              <a:rPr lang="de-DE" sz="800" dirty="0" err="1"/>
              <a:t>study</a:t>
            </a:r>
            <a:r>
              <a:rPr lang="de-DE" sz="800" dirty="0"/>
              <a:t>. </a:t>
            </a:r>
            <a:r>
              <a:rPr lang="de-DE" sz="800" dirty="0" err="1"/>
              <a:t>Transpl</a:t>
            </a:r>
            <a:r>
              <a:rPr lang="de-DE" sz="800" dirty="0"/>
              <a:t> </a:t>
            </a:r>
            <a:r>
              <a:rPr lang="de-DE" sz="800" dirty="0" err="1"/>
              <a:t>Int</a:t>
            </a:r>
            <a:r>
              <a:rPr lang="de-DE" sz="800" dirty="0"/>
              <a:t> 2015; 28: </a:t>
            </a:r>
          </a:p>
          <a:p>
            <a:pPr marL="0" indent="0">
              <a:buNone/>
            </a:pPr>
            <a:r>
              <a:rPr lang="de-DE" sz="800" dirty="0"/>
              <a:t>1268-1275</a:t>
            </a:r>
          </a:p>
        </p:txBody>
      </p:sp>
    </p:spTree>
    <p:extLst>
      <p:ext uri="{BB962C8B-B14F-4D97-AF65-F5344CB8AC3E}">
        <p14:creationId xmlns:p14="http://schemas.microsoft.com/office/powerpoint/2010/main" val="3495783332"/>
      </p:ext>
    </p:extLst>
  </p:cSld>
  <p:clrMapOvr>
    <a:masterClrMapping/>
  </p:clrMapOvr>
</p:sld>
</file>

<file path=ppt/theme/theme1.xml><?xml version="1.0" encoding="utf-8"?>
<a:theme xmlns:a="http://schemas.openxmlformats.org/drawingml/2006/main" name="Master_Logo">
  <a:themeElements>
    <a:clrScheme name="Master_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lnDef>
  </a:objectDefaults>
  <a:extraClrSchemeLst>
    <a:extraClrScheme>
      <a:clrScheme name="Master_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Log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Log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Log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Log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Log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Log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Log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Log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Log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Log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Log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ster_Schriftzug">
  <a:themeElements>
    <a:clrScheme name="Master_Schriftzu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Schriftzu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lnDef>
  </a:objectDefaults>
  <a:extraClrSchemeLst>
    <a:extraClrScheme>
      <a:clrScheme name="Master_Schriftzu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Schriftzu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Schriftzu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Schriftzu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Schriftzu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Schriftzu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Schriftzu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Schriftzu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Schriftzu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Schriftzu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Schriftzu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Schriftzu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_swei_ohneRingdt">
  <a:themeElements>
    <a:clrScheme name="weiss_ohne_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eiss_ohne_Ri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lnDef>
  </a:objectDefaults>
  <a:extraClrSchemeLst>
    <a:extraClrScheme>
      <a:clrScheme name="weiss_ohne_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eiss_ohne_R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eiss_ohne_R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eiss_ohne_R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eiss_ohne_R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eiss_ohne_R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eiss_ohne_R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eiss_ohne_R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eiss_ohne_R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eiss_ohne_R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eiss_ohne_R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eiss_ohne_R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aster_Logo">
  <a:themeElements>
    <a:clrScheme name="Master_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lnDef>
  </a:objectDefaults>
  <a:extraClrSchemeLst>
    <a:extraClrScheme>
      <a:clrScheme name="Master_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Log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Log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Log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Log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Log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Log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Log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Log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Log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Log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Log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Master_Schriftzug">
  <a:themeElements>
    <a:clrScheme name="Master_Schriftzu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Schriftzu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110" charset="0"/>
          </a:defRPr>
        </a:defPPr>
      </a:lstStyle>
    </a:lnDef>
  </a:objectDefaults>
  <a:extraClrSchemeLst>
    <a:extraClrScheme>
      <a:clrScheme name="Master_Schriftzu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Schriftzu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Schriftzu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Schriftzu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Schriftzu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Schriftzu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Schriftzu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Schriftzu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Schriftzu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Schriftzu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Schriftzu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Schriftzu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kument" ma:contentTypeID="0x01010066B4578E3EDF264F95B444481E75B5CE" ma:contentTypeVersion="2" ma:contentTypeDescription="Ein neues Dokument erstellen." ma:contentTypeScope="" ma:versionID="16546c4a41d2ded8c77eebb3d5b21fda">
  <xsd:schema xmlns:xsd="http://www.w3.org/2001/XMLSchema" xmlns:xs="http://www.w3.org/2001/XMLSchema" xmlns:p="http://schemas.microsoft.com/office/2006/metadata/properties" xmlns:ns2="e5a71707-177d-4b28-9eff-62ca9d7ace46" xmlns:ns3="c52c2c74-e63a-41dd-a135-35576d960fc4" targetNamespace="http://schemas.microsoft.com/office/2006/metadata/properties" ma:root="true" ma:fieldsID="ef5134b0bb8c8ca8ac395c8866e5cd3f" ns2:_="" ns3:_="">
    <xsd:import namespace="e5a71707-177d-4b28-9eff-62ca9d7ace46"/>
    <xsd:import namespace="c52c2c74-e63a-41dd-a135-35576d960fc4"/>
    <xsd:element name="properties">
      <xsd:complexType>
        <xsd:sequence>
          <xsd:element name="documentManagement">
            <xsd:complexType>
              <xsd:all>
                <xsd:element ref="ns2:_dlc_DocId" minOccurs="0"/>
                <xsd:element ref="ns2:_dlc_DocIdUrl" minOccurs="0"/>
                <xsd:element ref="ns2:_dlc_DocIdPersistId" minOccurs="0"/>
                <xsd:element ref="ns3:Beschreibung" minOccurs="0"/>
                <xsd:element ref="ns3:Vorscha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71707-177d-4b28-9eff-62ca9d7ace46"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Beständige ID" ma:description="ID beim Hinzufügen beibehalten."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52c2c74-e63a-41dd-a135-35576d960fc4" elementFormDefault="qualified">
    <xsd:import namespace="http://schemas.microsoft.com/office/2006/documentManagement/types"/>
    <xsd:import namespace="http://schemas.microsoft.com/office/infopath/2007/PartnerControls"/>
    <xsd:element name="Beschreibung" ma:index="11" nillable="true" ma:displayName="Beschreibung" ma:internalName="Beschreibung">
      <xsd:simpleType>
        <xsd:restriction base="dms:Note">
          <xsd:maxLength value="255"/>
        </xsd:restriction>
      </xsd:simpleType>
    </xsd:element>
    <xsd:element name="Vorschau" ma:index="12" nillable="true" ma:displayName="Vorschau" ma:format="Image" ma:internalName="Vorschau">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B9B2D2-8AE7-4E27-BE3A-E627736C9F02}">
  <ds:schemaRefs>
    <ds:schemaRef ds:uri="http://schemas.microsoft.com/office/2006/metadata/longProperties"/>
  </ds:schemaRefs>
</ds:datastoreItem>
</file>

<file path=customXml/itemProps2.xml><?xml version="1.0" encoding="utf-8"?>
<ds:datastoreItem xmlns:ds="http://schemas.openxmlformats.org/officeDocument/2006/customXml" ds:itemID="{62C361FF-4B00-40C7-A8A1-397E62F0178B}">
  <ds:schemaRefs>
    <ds:schemaRef ds:uri="http://schemas.microsoft.com/sharepoint/events"/>
  </ds:schemaRefs>
</ds:datastoreItem>
</file>

<file path=customXml/itemProps3.xml><?xml version="1.0" encoding="utf-8"?>
<ds:datastoreItem xmlns:ds="http://schemas.openxmlformats.org/officeDocument/2006/customXml" ds:itemID="{224C8D5D-6139-4EAB-965F-22192CEB17FF}">
  <ds:schemaRefs>
    <ds:schemaRef ds:uri="http://schemas.microsoft.com/sharepoint/v3/contenttype/forms"/>
  </ds:schemaRefs>
</ds:datastoreItem>
</file>

<file path=customXml/itemProps4.xml><?xml version="1.0" encoding="utf-8"?>
<ds:datastoreItem xmlns:ds="http://schemas.openxmlformats.org/officeDocument/2006/customXml" ds:itemID="{7CE8E530-98CD-4841-8315-F8E1A478FB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71707-177d-4b28-9eff-62ca9d7ace46"/>
    <ds:schemaRef ds:uri="c52c2c74-e63a-41dd-a135-35576d960f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Pr_swei_ohneRingdt.pot</Template>
  <TotalTime>0</TotalTime>
  <Words>2274</Words>
  <Application>Microsoft Office PowerPoint</Application>
  <PresentationFormat>Bildschirmpräsentation (4:3)</PresentationFormat>
  <Paragraphs>501</Paragraphs>
  <Slides>7</Slides>
  <Notes>4</Notes>
  <HiddenSlides>1</HiddenSlides>
  <MMClips>0</MMClips>
  <ScaleCrop>false</ScaleCrop>
  <HeadingPairs>
    <vt:vector size="6" baseType="variant">
      <vt:variant>
        <vt:lpstr>Verwendete Schriftarten</vt:lpstr>
      </vt:variant>
      <vt:variant>
        <vt:i4>7</vt:i4>
      </vt:variant>
      <vt:variant>
        <vt:lpstr>Design</vt:lpstr>
      </vt:variant>
      <vt:variant>
        <vt:i4>5</vt:i4>
      </vt:variant>
      <vt:variant>
        <vt:lpstr>Folientitel</vt:lpstr>
      </vt:variant>
      <vt:variant>
        <vt:i4>7</vt:i4>
      </vt:variant>
    </vt:vector>
  </HeadingPairs>
  <TitlesOfParts>
    <vt:vector size="19" baseType="lpstr">
      <vt:lpstr>Arial</vt:lpstr>
      <vt:lpstr>Calibri</vt:lpstr>
      <vt:lpstr>Symbol</vt:lpstr>
      <vt:lpstr>Times</vt:lpstr>
      <vt:lpstr>Times New Roman</vt:lpstr>
      <vt:lpstr>Wingdings</vt:lpstr>
      <vt:lpstr>ヒラギノ角ゴ Pro W3</vt:lpstr>
      <vt:lpstr>Master_Logo</vt:lpstr>
      <vt:lpstr>Master_Schriftzug</vt:lpstr>
      <vt:lpstr>Pr_swei_ohneRingdt</vt:lpstr>
      <vt:lpstr>1_Master_Logo</vt:lpstr>
      <vt:lpstr>1_Master_Schriftzug</vt:lpstr>
      <vt:lpstr> Einfluss des Geschlechts auf das klinische und psychosoziale Ergebnis nach Nierenlebendspende</vt:lpstr>
      <vt:lpstr>PowerPoint-Präsentation</vt:lpstr>
      <vt:lpstr>PowerPoint-Präsentation</vt:lpstr>
      <vt:lpstr>Lebensqualität, psychosoziales Outcome</vt:lpstr>
      <vt:lpstr>Lebensqualität, psychosoziales Outcome</vt:lpstr>
      <vt:lpstr>Schlussfolgerung</vt:lpstr>
      <vt:lpstr>Literatur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Vorlage weiß deutsch</dc:title>
  <dc:creator>Medienzentrum</dc:creator>
  <cp:lastModifiedBy>koebke</cp:lastModifiedBy>
  <cp:revision>279</cp:revision>
  <cp:lastPrinted>2014-04-08T09:32:13Z</cp:lastPrinted>
  <dcterms:created xsi:type="dcterms:W3CDTF">2010-02-24T15:20:25Z</dcterms:created>
  <dcterms:modified xsi:type="dcterms:W3CDTF">2017-10-15T16:45:04Z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JDZ7SYNX7QTP-803-23</vt:lpwstr>
  </property>
  <property fmtid="{D5CDD505-2E9C-101B-9397-08002B2CF9AE}" pid="3" name="_dlc_DocIdItemGuid">
    <vt:lpwstr>f2621b3c-3e0c-4905-9489-865a81d2ee5e</vt:lpwstr>
  </property>
  <property fmtid="{D5CDD505-2E9C-101B-9397-08002B2CF9AE}" pid="4" name="_dlc_DocIdUrl">
    <vt:lpwstr>http://sps10/ukom/Downloads/Powerpointvorlagen/_layouts/DocIdRedir.aspx?ID=JDZ7SYNX7QTP-803-23, JDZ7SYNX7QTP-803-23</vt:lpwstr>
  </property>
  <property fmtid="{D5CDD505-2E9C-101B-9397-08002B2CF9AE}" pid="5" name="Beschreibung">
    <vt:lpwstr>PowerPoint Vorlage weiß deutsch</vt:lpwstr>
  </property>
  <property fmtid="{D5CDD505-2E9C-101B-9397-08002B2CF9AE}" pid="6" name="Vorschau">
    <vt:lpwstr/>
  </property>
</Properties>
</file>